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Lst>
  <p:sldSz cy="5143500" cx="9144000"/>
  <p:notesSz cx="6858000" cy="9144000"/>
  <p:embeddedFontLst>
    <p:embeddedFont>
      <p:font typeface="Proxima Nova"/>
      <p:regular r:id="rId186"/>
      <p:bold r:id="rId187"/>
      <p:italic r:id="rId188"/>
      <p:boldItalic r:id="rId1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90" roundtripDataSignature="AMtx7mhFn3sMe+FEc6IcVa5uQkC3WFDc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ProximaNova-bold.fntdata"/><Relationship Id="rId47" Type="http://schemas.openxmlformats.org/officeDocument/2006/relationships/slide" Target="slides/slide42.xml"/><Relationship Id="rId186" Type="http://schemas.openxmlformats.org/officeDocument/2006/relationships/font" Target="fonts/ProximaNova-regular.fntdata"/><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89" Type="http://schemas.openxmlformats.org/officeDocument/2006/relationships/font" Target="fonts/ProximaNova-boldItalic.fntdata"/><Relationship Id="rId100" Type="http://schemas.openxmlformats.org/officeDocument/2006/relationships/slide" Target="slides/slide95.xml"/><Relationship Id="rId188" Type="http://schemas.openxmlformats.org/officeDocument/2006/relationships/font" Target="fonts/ProximaNova-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ee18b6306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g2ee18b63062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ee18b6306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2ee18b63062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ee18b6306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g2ee18b63062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ee18b6306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g2ee18b63062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ee18b6306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g2ee18b63062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ee18b6306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g2ee18b63062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ee18b6306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g2ee18b63062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ee996b864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2ee996b864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ee18b6306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2ee18b63062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ee18b6306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ee18b63062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810586e8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e810586e8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ee18b6306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g2ee18b63062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ee18b6306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g2ee18b63062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ee18b6306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2ee18b63062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ee18b63062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g2ee18b63062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ee18b6306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2ee18b63062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ee18b6306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2ee18b63062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ee18b63062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g2ee18b63062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ee18b63062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g2ee18b63062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ee18b6306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2ee18b63062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ee5aaa38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2ee5aaa387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d7ce466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d7ce466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ee5aaa38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ee5aaa38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ee5aaa38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g2ee5aaa387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ee5aaa38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2ee5aaa387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ee5aaa387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g2ee5aaa3875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ee5aaa387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g2ee5aaa387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ee5aaa387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g2ee5aaa387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ee5aaa387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g2ee5aaa3875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ee5aaa387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g2ee5aaa3875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ee5aaa387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g2ee5aaa387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ee5aaa387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g2ee5aaa3875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810586e8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e810586e8c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ee18b6306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ee18b6306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efadcfe83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g2efadcfe83a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efadcfe83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8" name="Google Shape;1248;g2efadcfe83a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efadcfe83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5" name="Google Shape;1255;g2efadcfe83a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efadcfe83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g2efadcfe83a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eb7818220b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g2eb7818220b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ebb6df2ff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1" name="Google Shape;1281;g2ebb6df2ff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e9dc6b246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g2e9dc6b246e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8551752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e8551752f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e9dc6b246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g2e9dc6b246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e9dc6b246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g2e9dc6b246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e9dc6b246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g2e9dc6b246e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ec29b863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6" name="Google Shape;1336;g2ec29b863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ec29b8633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5" name="Google Shape;1345;g2ec29b8633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ec29b863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4" name="Google Shape;1354;g2ec29b8633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ec29b8633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3" name="Google Shape;1363;g2ec29b8633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ec29b8633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g2ec29b8633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2ec2d5219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2" name="Google Shape;1382;g2ec2d5219e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576714ff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1576714ff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ec29b8633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9" name="Google Shape;1389;g2ec29b86338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ec2d5219e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6" name="Google Shape;1396;g2ec2d5219e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ec2d5219e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5" name="Google Shape;1405;g2ec2d5219e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ec2d5219e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5" name="Google Shape;1415;g2ec2d5219e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ec2d5219e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5" name="Google Shape;1425;g2ec2d5219ed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ee996b864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2" name="Google Shape;1432;g2ee996b864d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ec2d5219e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9" name="Google Shape;1439;g2ec2d5219ed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ec2d5219e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8" name="Google Shape;1448;g2ec2d5219ed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ee996b864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ee996b864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ec2d5219e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8" name="Google Shape;1468;g2ec2d5219ed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d7ce466f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d7ce466f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ec2d5219e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8" name="Google Shape;1478;g2ec2d5219e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ec2d5219e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5" name="Google Shape;1485;g2ec2d5219ed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ec2d5219e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g2ec2d5219ed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ec2d5219e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g2ec2d5219ed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ee996b864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0" name="Google Shape;1510;g2ee996b864d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ee996b864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0" name="Google Shape;1520;g2ee996b864d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ee996b864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7" name="Google Shape;1527;g2ee996b864d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ee996b864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4" name="Google Shape;1534;g2ee996b864d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ee996b864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3" name="Google Shape;1543;g2ee996b864d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2ee996b864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2ee996b864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d7ce466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ed7ce466f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ec2d5219e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g2ec2d5219ed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ec2d5219e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4" name="Google Shape;1574;g2ec2d5219ed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2ec2d521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1" name="Google Shape;1581;g2ec2d5219ed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2ec2d521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g2ec2d5219ed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ec2d5219e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7" name="Google Shape;1597;g2ec2d5219ed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ec2d5219e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7" name="Google Shape;1607;g2ec2d5219ed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ec2d5219ed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7" name="Google Shape;1617;g2ec2d5219ed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ec2d5219e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4" name="Google Shape;1624;g2ec2d5219ed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ec2d5219e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1" name="Google Shape;1631;g2ec2d5219ed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ec2d5219e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0" name="Google Shape;1640;g2ec2d5219ed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810586e8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e810586e8c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ec2d5219ed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0" name="Google Shape;1650;g2ec2d5219ed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7c876f13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e7c876f13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d149f35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2ed149f356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8952ea5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e8952ea51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ac4b94a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eac4b94a7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54537ae3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154537ae3c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54537ae3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154537ae3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154537ae3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154537ae3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54537ae3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154537ae3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54537ae3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154537ae3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d149f356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ed149f356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7c876f13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e7c876f138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154537ae3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154537ae3c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54537ae3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154537ae3c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dca2d3da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edca2d3d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d149f356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ed149f3567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9ad95869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2e9ad958695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e9ad95869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e9ad958695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7c876f1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2e7c876f138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dca2d3da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edca2d3da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dca2d3da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edca2d3da6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dca2d3da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edca2d3da6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576714ff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1576714ffa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1576714ff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1576714ffa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edca2d3da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edca2d3da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e9ad95869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2e9ad958695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dca2d3da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edca2d3da6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edca2d3da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edca2d3da6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9dc6b246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e9dc6b246e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810586e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e810586e8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edca2d3da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2edca2d3da6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edca2d3da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edca2d3da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ed149f356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ed149f3567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d149f356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d149f3567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edca2d3da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2edca2d3da6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edca2d3da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edca2d3da6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edca2d3da6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edca2d3da6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edca2d3da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edca2d3da6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edca2d3da6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2edca2d3da6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edca2d3da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edca2d3da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810586e8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2e810586e8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edca2d3da6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2edca2d3da6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edca2d3da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2edca2d3da6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edca2d3da6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2edca2d3da6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edca2d3da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2edca2d3da6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edca2d3da6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edca2d3da6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dca2d3da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edca2d3da6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edca2d3da6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edca2d3da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ee996b86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2ee996b864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ef6d9f3e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ef6d9f3e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efadcfe83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2efadcfe83a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810586e8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e810586e8c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efadcfe83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2efadcfe83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efadcfe8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2efadcfe83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efadcfe83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2efadcfe83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efadcfe83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2efadcfe83a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efadcfe83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efadcfe83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ebb6df2f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2ebb6df2ff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e9dc6b246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2e9dc6b246e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810586e8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e810586e8c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eb781822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2eb7818220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eb7818220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2eb7818220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eb781822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2eb7818220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eb781822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2eb7818220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eb7818220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2eb7818220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ee18b6306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2ee18b63062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ee18b6306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2ee18b63062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ee18b6306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2ee18b63062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ee18b6306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ee18b63062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ee18b6306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2ee18b63062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ee996b864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2ee996b864d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ee18b6306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2ee18b63062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ee18b63062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2ee18b63062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ee18b6306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2ee18b63062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ee18b6306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ee18b63062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ee18b6306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g2ee18b63062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ee18b6306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g2ee18b63062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ec2d5219e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2ec2d5219ed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4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40"/>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40"/>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4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9"/>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49"/>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4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4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4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4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46"/>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47"/>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47"/>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47"/>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4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48"/>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0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05.png"/><Relationship Id="rId4" Type="http://schemas.openxmlformats.org/officeDocument/2006/relationships/image" Target="../media/image108.png"/><Relationship Id="rId5" Type="http://schemas.openxmlformats.org/officeDocument/2006/relationships/image" Target="../media/image118.png"/><Relationship Id="rId6" Type="http://schemas.openxmlformats.org/officeDocument/2006/relationships/image" Target="../media/image10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02.png"/><Relationship Id="rId4" Type="http://schemas.openxmlformats.org/officeDocument/2006/relationships/image" Target="../media/image97.png"/><Relationship Id="rId5" Type="http://schemas.openxmlformats.org/officeDocument/2006/relationships/image" Target="../media/image112.png"/><Relationship Id="rId6" Type="http://schemas.openxmlformats.org/officeDocument/2006/relationships/image" Target="../media/image1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13.png"/><Relationship Id="rId4" Type="http://schemas.openxmlformats.org/officeDocument/2006/relationships/image" Target="../media/image11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2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1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19.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28.png"/><Relationship Id="rId4" Type="http://schemas.openxmlformats.org/officeDocument/2006/relationships/image" Target="../media/image127.png"/><Relationship Id="rId5" Type="http://schemas.openxmlformats.org/officeDocument/2006/relationships/image" Target="../media/image126.png"/><Relationship Id="rId6" Type="http://schemas.openxmlformats.org/officeDocument/2006/relationships/image" Target="../media/image13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32.png"/><Relationship Id="rId4" Type="http://schemas.openxmlformats.org/officeDocument/2006/relationships/image" Target="../media/image129.png"/><Relationship Id="rId5" Type="http://schemas.openxmlformats.org/officeDocument/2006/relationships/image" Target="../media/image131.png"/><Relationship Id="rId6" Type="http://schemas.openxmlformats.org/officeDocument/2006/relationships/image" Target="../media/image13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3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37.png"/><Relationship Id="rId4" Type="http://schemas.openxmlformats.org/officeDocument/2006/relationships/image" Target="../media/image1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3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3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3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39.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42.png"/><Relationship Id="rId4" Type="http://schemas.openxmlformats.org/officeDocument/2006/relationships/image" Target="../media/image158.png"/><Relationship Id="rId5" Type="http://schemas.openxmlformats.org/officeDocument/2006/relationships/image" Target="../media/image147.png"/><Relationship Id="rId6" Type="http://schemas.openxmlformats.org/officeDocument/2006/relationships/image" Target="../media/image14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48.png"/><Relationship Id="rId4" Type="http://schemas.openxmlformats.org/officeDocument/2006/relationships/image" Target="../media/image151.png"/><Relationship Id="rId5" Type="http://schemas.openxmlformats.org/officeDocument/2006/relationships/image" Target="../media/image149.png"/><Relationship Id="rId6" Type="http://schemas.openxmlformats.org/officeDocument/2006/relationships/image" Target="../media/image15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43.png"/><Relationship Id="rId4" Type="http://schemas.openxmlformats.org/officeDocument/2006/relationships/image" Target="../media/image11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56.png"/><Relationship Id="rId4" Type="http://schemas.openxmlformats.org/officeDocument/2006/relationships/image" Target="../media/image15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6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5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55.png"/><Relationship Id="rId4" Type="http://schemas.openxmlformats.org/officeDocument/2006/relationships/image" Target="../media/image154.png"/><Relationship Id="rId5" Type="http://schemas.openxmlformats.org/officeDocument/2006/relationships/image" Target="../media/image159.png"/><Relationship Id="rId6" Type="http://schemas.openxmlformats.org/officeDocument/2006/relationships/image" Target="../media/image16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6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6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6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6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6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7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7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7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73.png"/><Relationship Id="rId4" Type="http://schemas.openxmlformats.org/officeDocument/2006/relationships/image" Target="../media/image17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8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78.png"/><Relationship Id="rId4" Type="http://schemas.openxmlformats.org/officeDocument/2006/relationships/image" Target="../media/image17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75.png"/><Relationship Id="rId4" Type="http://schemas.openxmlformats.org/officeDocument/2006/relationships/image" Target="../media/image18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7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8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80.png"/><Relationship Id="rId4" Type="http://schemas.openxmlformats.org/officeDocument/2006/relationships/image" Target="../media/image18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81.png"/><Relationship Id="rId4" Type="http://schemas.openxmlformats.org/officeDocument/2006/relationships/image" Target="../media/image17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85.png"/><Relationship Id="rId4" Type="http://schemas.openxmlformats.org/officeDocument/2006/relationships/image" Target="../media/image1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9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8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88.png"/><Relationship Id="rId4" Type="http://schemas.openxmlformats.org/officeDocument/2006/relationships/image" Target="../media/image193.png"/><Relationship Id="rId5" Type="http://schemas.openxmlformats.org/officeDocument/2006/relationships/image" Target="../media/image18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94.png"/><Relationship Id="rId4" Type="http://schemas.openxmlformats.org/officeDocument/2006/relationships/image" Target="../media/image19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9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9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97.png"/><Relationship Id="rId4" Type="http://schemas.openxmlformats.org/officeDocument/2006/relationships/image" Target="../media/image195.png"/><Relationship Id="rId5" Type="http://schemas.openxmlformats.org/officeDocument/2006/relationships/image" Target="../media/image20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96.png"/><Relationship Id="rId4" Type="http://schemas.openxmlformats.org/officeDocument/2006/relationships/image" Target="../media/image18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204.png"/><Relationship Id="rId4" Type="http://schemas.openxmlformats.org/officeDocument/2006/relationships/image" Target="../media/image20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20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20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07.png"/><Relationship Id="rId4" Type="http://schemas.openxmlformats.org/officeDocument/2006/relationships/image" Target="../media/image205.png"/><Relationship Id="rId5" Type="http://schemas.openxmlformats.org/officeDocument/2006/relationships/image" Target="../media/image212.png"/><Relationship Id="rId6" Type="http://schemas.openxmlformats.org/officeDocument/2006/relationships/image" Target="../media/image20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210.png"/><Relationship Id="rId4" Type="http://schemas.openxmlformats.org/officeDocument/2006/relationships/image" Target="../media/image20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21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21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216.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2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0.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2.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3.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8.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9.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6.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2.png"/><Relationship Id="rId4" Type="http://schemas.openxmlformats.org/officeDocument/2006/relationships/image" Target="../media/image71.png"/><Relationship Id="rId5"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8.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4.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0.png"/><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0.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2.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5.png"/><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0.png"/><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0.png"/><Relationship Id="rId4"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4.png"/><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3.png"/><Relationship Id="rId4" Type="http://schemas.openxmlformats.org/officeDocument/2006/relationships/image" Target="../media/image96.png"/><Relationship Id="rId5" Type="http://schemas.openxmlformats.org/officeDocument/2006/relationships/image" Target="../media/image106.png"/><Relationship Id="rId6" Type="http://schemas.openxmlformats.org/officeDocument/2006/relationships/image" Target="../media/image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8.png"/><Relationship Id="rId4" Type="http://schemas.openxmlformats.org/officeDocument/2006/relationships/image" Target="../media/image103.png"/><Relationship Id="rId5" Type="http://schemas.openxmlformats.org/officeDocument/2006/relationships/image" Target="../media/image10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fr"/>
              <a:t>Travail réalisé</a:t>
            </a:r>
            <a:endParaRPr/>
          </a:p>
        </p:txBody>
      </p:sp>
      <p:sp>
        <p:nvSpPr>
          <p:cNvPr id="60" name="Google Shape;60;p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a:t>Période du 19 juillet au 02 août</a:t>
            </a:r>
            <a:endParaRPr/>
          </a:p>
        </p:txBody>
      </p:sp>
      <p:sp>
        <p:nvSpPr>
          <p:cNvPr id="61" name="Google Shape;61;p1"/>
          <p:cNvSpPr txBox="1"/>
          <p:nvPr>
            <p:ph idx="1" type="subTitle"/>
          </p:nvPr>
        </p:nvSpPr>
        <p:spPr>
          <a:xfrm>
            <a:off x="510450" y="38123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sz="1800"/>
              <a:t>Kévin TANG</a:t>
            </a:r>
            <a:endParaRPr sz="1800"/>
          </a:p>
        </p:txBody>
      </p:sp>
      <p:sp>
        <p:nvSpPr>
          <p:cNvPr id="62" name="Google Shape;62;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Gestion des valeurs NaN</a:t>
            </a:r>
            <a:endParaRPr/>
          </a:p>
        </p:txBody>
      </p:sp>
      <p:sp>
        <p:nvSpPr>
          <p:cNvPr id="123" name="Google Shape;123;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Identification des lignes contenant une valeur Nan</a:t>
            </a:r>
            <a:endParaRPr/>
          </a:p>
          <a:p>
            <a:pPr indent="0" lvl="0" marL="45720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fr"/>
              <a:t>Calcul des distances euclidiennes entre chaque ligne avec NaN et les lignes complètes avec </a:t>
            </a:r>
            <a:r>
              <a:rPr b="1" lang="fr"/>
              <a:t>sklearn.metrics.pairwise.nan_euclidean_distances</a:t>
            </a:r>
            <a:endParaRPr b="1"/>
          </a:p>
          <a:p>
            <a:pPr indent="0" lvl="0" marL="457200" rtl="0" algn="l">
              <a:lnSpc>
                <a:spcPct val="115000"/>
              </a:lnSpc>
              <a:spcBef>
                <a:spcPts val="1200"/>
              </a:spcBef>
              <a:spcAft>
                <a:spcPts val="0"/>
              </a:spcAft>
              <a:buSzPts val="1800"/>
              <a:buNone/>
            </a:pPr>
            <a:r>
              <a:t/>
            </a:r>
            <a:endParaRPr b="1"/>
          </a:p>
          <a:p>
            <a:pPr indent="-342900" lvl="0" marL="457200" rtl="0" algn="l">
              <a:lnSpc>
                <a:spcPct val="115000"/>
              </a:lnSpc>
              <a:spcBef>
                <a:spcPts val="1200"/>
              </a:spcBef>
              <a:spcAft>
                <a:spcPts val="0"/>
              </a:spcAft>
              <a:buSzPts val="1800"/>
              <a:buChar char="●"/>
            </a:pPr>
            <a:r>
              <a:rPr lang="fr"/>
              <a:t>Remplacement des valeurs NaN avec la ligne la plus proche</a:t>
            </a:r>
            <a:endParaRPr/>
          </a:p>
        </p:txBody>
      </p:sp>
      <p:sp>
        <p:nvSpPr>
          <p:cNvPr id="124" name="Google Shape;12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2ee18b63062_0_1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38" name="Google Shape;938;g2ee18b63062_0_162"/>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a:t>
            </a:r>
            <a:r>
              <a:rPr b="1" lang="fr"/>
              <a:t>K-Means</a:t>
            </a:r>
            <a:r>
              <a:rPr lang="fr"/>
              <a:t> et </a:t>
            </a:r>
            <a:r>
              <a:rPr b="1" lang="fr"/>
              <a:t>7 clusters</a:t>
            </a:r>
            <a:endParaRPr b="1"/>
          </a:p>
        </p:txBody>
      </p:sp>
      <p:sp>
        <p:nvSpPr>
          <p:cNvPr id="939" name="Google Shape;939;g2ee18b63062_0_162"/>
          <p:cNvSpPr txBox="1"/>
          <p:nvPr/>
        </p:nvSpPr>
        <p:spPr>
          <a:xfrm>
            <a:off x="398625" y="4373000"/>
            <a:ext cx="23451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67 350.31</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13 554.23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940" name="Google Shape;940;g2ee18b63062_0_162"/>
          <p:cNvSpPr txBox="1"/>
          <p:nvPr/>
        </p:nvSpPr>
        <p:spPr>
          <a:xfrm>
            <a:off x="2802600" y="4352150"/>
            <a:ext cx="220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a:t>
            </a:r>
            <a:r>
              <a:rPr lang="fr" sz="1000">
                <a:solidFill>
                  <a:schemeClr val="accent3"/>
                </a:solidFill>
                <a:latin typeface="Proxima Nova"/>
                <a:ea typeface="Proxima Nova"/>
                <a:cs typeface="Proxima Nova"/>
                <a:sym typeface="Proxima Nova"/>
              </a:rPr>
              <a:t>11 135.20</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3 : </a:t>
            </a:r>
            <a:r>
              <a:rPr lang="fr" sz="1000">
                <a:solidFill>
                  <a:schemeClr val="accent3"/>
                </a:solidFill>
                <a:latin typeface="Proxima Nova"/>
                <a:ea typeface="Proxima Nova"/>
                <a:cs typeface="Proxima Nova"/>
                <a:sym typeface="Proxima Nova"/>
              </a:rPr>
              <a:t>12 550.52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4 : </a:t>
            </a:r>
            <a:r>
              <a:rPr lang="fr" sz="1000">
                <a:solidFill>
                  <a:schemeClr val="accent3"/>
                </a:solidFill>
                <a:latin typeface="Proxima Nova"/>
                <a:ea typeface="Proxima Nova"/>
                <a:cs typeface="Proxima Nova"/>
                <a:sym typeface="Proxima Nova"/>
              </a:rPr>
              <a:t>11 586.83</a:t>
            </a:r>
            <a:endParaRPr sz="1800">
              <a:solidFill>
                <a:schemeClr val="accent3"/>
              </a:solidFill>
              <a:latin typeface="Proxima Nova"/>
              <a:ea typeface="Proxima Nova"/>
              <a:cs typeface="Proxima Nova"/>
              <a:sym typeface="Proxima Nova"/>
            </a:endParaRPr>
          </a:p>
        </p:txBody>
      </p:sp>
      <p:sp>
        <p:nvSpPr>
          <p:cNvPr id="941" name="Google Shape;941;g2ee18b63062_0_162"/>
          <p:cNvSpPr txBox="1"/>
          <p:nvPr/>
        </p:nvSpPr>
        <p:spPr>
          <a:xfrm>
            <a:off x="5509575" y="4352150"/>
            <a:ext cx="246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5 : </a:t>
            </a:r>
            <a:r>
              <a:rPr lang="fr" sz="1000">
                <a:solidFill>
                  <a:schemeClr val="accent3"/>
                </a:solidFill>
                <a:latin typeface="Proxima Nova"/>
                <a:ea typeface="Proxima Nova"/>
                <a:cs typeface="Proxima Nova"/>
                <a:sym typeface="Proxima Nova"/>
              </a:rPr>
              <a:t>11 326.36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6 : </a:t>
            </a:r>
            <a:r>
              <a:rPr lang="fr" sz="1000">
                <a:solidFill>
                  <a:schemeClr val="accent3"/>
                </a:solidFill>
                <a:latin typeface="Proxima Nova"/>
                <a:ea typeface="Proxima Nova"/>
                <a:cs typeface="Proxima Nova"/>
                <a:sym typeface="Proxima Nova"/>
              </a:rPr>
              <a:t>15 736.17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des clusters: </a:t>
            </a:r>
            <a:r>
              <a:rPr lang="fr" sz="1000">
                <a:solidFill>
                  <a:schemeClr val="accent3"/>
                </a:solidFill>
                <a:latin typeface="Proxima Nova"/>
                <a:ea typeface="Proxima Nova"/>
                <a:cs typeface="Proxima Nova"/>
                <a:sym typeface="Proxima Nova"/>
              </a:rPr>
              <a:t>143 239.63</a:t>
            </a:r>
            <a:endParaRPr sz="1000">
              <a:solidFill>
                <a:schemeClr val="accent3"/>
              </a:solidFill>
              <a:latin typeface="Proxima Nova"/>
              <a:ea typeface="Proxima Nova"/>
              <a:cs typeface="Proxima Nova"/>
              <a:sym typeface="Proxima Nova"/>
            </a:endParaRPr>
          </a:p>
        </p:txBody>
      </p:sp>
      <p:pic>
        <p:nvPicPr>
          <p:cNvPr id="942" name="Google Shape;942;g2ee18b63062_0_162"/>
          <p:cNvPicPr preferRelativeResize="0"/>
          <p:nvPr/>
        </p:nvPicPr>
        <p:blipFill>
          <a:blip r:embed="rId3">
            <a:alphaModFix/>
          </a:blip>
          <a:stretch>
            <a:fillRect/>
          </a:stretch>
        </p:blipFill>
        <p:spPr>
          <a:xfrm>
            <a:off x="0" y="1150413"/>
            <a:ext cx="4449151" cy="3162649"/>
          </a:xfrm>
          <a:prstGeom prst="rect">
            <a:avLst/>
          </a:prstGeom>
          <a:noFill/>
          <a:ln>
            <a:noFill/>
          </a:ln>
        </p:spPr>
      </p:pic>
      <p:pic>
        <p:nvPicPr>
          <p:cNvPr id="943" name="Google Shape;943;g2ee18b63062_0_162"/>
          <p:cNvPicPr preferRelativeResize="0"/>
          <p:nvPr/>
        </p:nvPicPr>
        <p:blipFill>
          <a:blip r:embed="rId4">
            <a:alphaModFix/>
          </a:blip>
          <a:stretch>
            <a:fillRect/>
          </a:stretch>
        </p:blipFill>
        <p:spPr>
          <a:xfrm>
            <a:off x="4631101" y="1321275"/>
            <a:ext cx="4390050" cy="28209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g2ee18b63062_0_1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949" name="Google Shape;949;g2ee18b63062_0_1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50" name="Google Shape;950;g2ee18b63062_0_172"/>
          <p:cNvSpPr txBox="1"/>
          <p:nvPr/>
        </p:nvSpPr>
        <p:spPr>
          <a:xfrm>
            <a:off x="0" y="3118100"/>
            <a:ext cx="1299000" cy="158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9900"/>
                </a:solidFill>
                <a:latin typeface="Proxima Nova"/>
                <a:ea typeface="Proxima Nova"/>
                <a:cs typeface="Proxima Nova"/>
                <a:sym typeface="Proxima Nova"/>
              </a:rPr>
              <a:t>*Valeur très élevée</a:t>
            </a:r>
            <a:endParaRPr b="0" i="0" sz="1200" u="none" cap="none" strike="noStrike">
              <a:solidFill>
                <a:srgbClr val="FF99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951" name="Google Shape;951;g2ee18b63062_0_172"/>
          <p:cNvPicPr preferRelativeResize="0"/>
          <p:nvPr/>
        </p:nvPicPr>
        <p:blipFill>
          <a:blip r:embed="rId3">
            <a:alphaModFix/>
          </a:blip>
          <a:stretch>
            <a:fillRect/>
          </a:stretch>
        </p:blipFill>
        <p:spPr>
          <a:xfrm>
            <a:off x="1425238" y="1170125"/>
            <a:ext cx="6293517" cy="34931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g2ee18b63062_0_1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57" name="Google Shape;957;g2ee18b63062_0_1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7 clusters</a:t>
            </a:r>
            <a:endParaRPr/>
          </a:p>
        </p:txBody>
      </p:sp>
      <p:sp>
        <p:nvSpPr>
          <p:cNvPr id="958" name="Google Shape;958;g2ee18b63062_0_1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utilisant tout de manière modérée</a:t>
            </a:r>
            <a:endParaRPr/>
          </a:p>
          <a:p>
            <a:pPr indent="-342900" lvl="0" marL="457200" rtl="0" algn="l">
              <a:lnSpc>
                <a:spcPct val="115000"/>
              </a:lnSpc>
              <a:spcBef>
                <a:spcPts val="0"/>
              </a:spcBef>
              <a:spcAft>
                <a:spcPts val="0"/>
              </a:spcAft>
              <a:buSzPts val="1800"/>
              <a:buChar char="●"/>
            </a:pPr>
            <a:r>
              <a:rPr lang="fr"/>
              <a:t>Cluster 1 : Les ménages utilisant beaucoup </a:t>
            </a:r>
            <a:r>
              <a:rPr lang="fr"/>
              <a:t>les appareils de cuisine</a:t>
            </a:r>
            <a:endParaRPr/>
          </a:p>
          <a:p>
            <a:pPr indent="-342900" lvl="0" marL="457200" rtl="0" algn="l">
              <a:lnSpc>
                <a:spcPct val="115000"/>
              </a:lnSpc>
              <a:spcBef>
                <a:spcPts val="0"/>
              </a:spcBef>
              <a:spcAft>
                <a:spcPts val="0"/>
              </a:spcAft>
              <a:buSzPts val="1800"/>
              <a:buChar char="●"/>
            </a:pPr>
            <a:r>
              <a:rPr lang="fr"/>
              <a:t>Cluster 2 : Les ménages utilisant beaucoup la piscine</a:t>
            </a:r>
            <a:endParaRPr/>
          </a:p>
          <a:p>
            <a:pPr indent="-342900" lvl="0" marL="457200" rtl="0" algn="l">
              <a:lnSpc>
                <a:spcPct val="115000"/>
              </a:lnSpc>
              <a:spcBef>
                <a:spcPts val="0"/>
              </a:spcBef>
              <a:spcAft>
                <a:spcPts val="0"/>
              </a:spcAft>
              <a:buSzPts val="1800"/>
              <a:buChar char="●"/>
            </a:pPr>
            <a:r>
              <a:rPr lang="fr"/>
              <a:t>Cluster 3 : Les ménages utilisant beaucoup les lumières</a:t>
            </a:r>
            <a:endParaRPr/>
          </a:p>
          <a:p>
            <a:pPr indent="-342900" lvl="0" marL="457200" rtl="0" algn="l">
              <a:lnSpc>
                <a:spcPct val="115000"/>
              </a:lnSpc>
              <a:spcBef>
                <a:spcPts val="0"/>
              </a:spcBef>
              <a:spcAft>
                <a:spcPts val="0"/>
              </a:spcAft>
              <a:buSzPts val="1800"/>
              <a:buChar char="●"/>
            </a:pPr>
            <a:r>
              <a:rPr lang="fr"/>
              <a:t>Cluster 4 : Les ménages utilisant beaucoup la télévision</a:t>
            </a:r>
            <a:endParaRPr/>
          </a:p>
          <a:p>
            <a:pPr indent="-342900" lvl="0" marL="457200" rtl="0" algn="l">
              <a:lnSpc>
                <a:spcPct val="115000"/>
              </a:lnSpc>
              <a:spcBef>
                <a:spcPts val="0"/>
              </a:spcBef>
              <a:spcAft>
                <a:spcPts val="0"/>
              </a:spcAft>
              <a:buSzPts val="1800"/>
              <a:buChar char="●"/>
            </a:pPr>
            <a:r>
              <a:rPr lang="fr"/>
              <a:t>Cluster 5 : Les ménages utilisant beaucoup la piscine et le jacuzzi</a:t>
            </a:r>
            <a:endParaRPr/>
          </a:p>
          <a:p>
            <a:pPr indent="-342900" lvl="0" marL="457200" rtl="0" algn="l">
              <a:lnSpc>
                <a:spcPct val="115000"/>
              </a:lnSpc>
              <a:spcBef>
                <a:spcPts val="0"/>
              </a:spcBef>
              <a:spcAft>
                <a:spcPts val="0"/>
              </a:spcAft>
              <a:buSzPts val="1800"/>
              <a:buChar char="●"/>
            </a:pPr>
            <a:r>
              <a:rPr lang="fr"/>
              <a:t>Cluster 6 : Les ménages utilisant beaucoup l’électroménager</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g2ee18b63062_0_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64" name="Google Shape;964;g2ee18b63062_0_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965" name="Google Shape;965;g2ee18b63062_0_185"/>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7</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966" name="Google Shape;966;g2ee18b63062_0_185"/>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967" name="Google Shape;967;g2ee18b63062_0_185"/>
          <p:cNvPicPr preferRelativeResize="0"/>
          <p:nvPr/>
        </p:nvPicPr>
        <p:blipFill>
          <a:blip r:embed="rId3">
            <a:alphaModFix/>
          </a:blip>
          <a:stretch>
            <a:fillRect/>
          </a:stretch>
        </p:blipFill>
        <p:spPr>
          <a:xfrm>
            <a:off x="2321800" y="1271638"/>
            <a:ext cx="4500401" cy="26002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g2ee18b63062_0_19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73" name="Google Shape;973;g2ee18b63062_0_1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74" name="Google Shape;974;g2ee18b63062_0_193"/>
          <p:cNvPicPr preferRelativeResize="0"/>
          <p:nvPr/>
        </p:nvPicPr>
        <p:blipFill>
          <a:blip r:embed="rId3">
            <a:alphaModFix/>
          </a:blip>
          <a:stretch>
            <a:fillRect/>
          </a:stretch>
        </p:blipFill>
        <p:spPr>
          <a:xfrm>
            <a:off x="96113" y="670400"/>
            <a:ext cx="3821274" cy="2159236"/>
          </a:xfrm>
          <a:prstGeom prst="rect">
            <a:avLst/>
          </a:prstGeom>
          <a:noFill/>
          <a:ln>
            <a:noFill/>
          </a:ln>
        </p:spPr>
      </p:pic>
      <p:pic>
        <p:nvPicPr>
          <p:cNvPr id="975" name="Google Shape;975;g2ee18b63062_0_193"/>
          <p:cNvPicPr preferRelativeResize="0"/>
          <p:nvPr/>
        </p:nvPicPr>
        <p:blipFill>
          <a:blip r:embed="rId4">
            <a:alphaModFix/>
          </a:blip>
          <a:stretch>
            <a:fillRect/>
          </a:stretch>
        </p:blipFill>
        <p:spPr>
          <a:xfrm>
            <a:off x="4345849" y="656900"/>
            <a:ext cx="3821249" cy="2186217"/>
          </a:xfrm>
          <a:prstGeom prst="rect">
            <a:avLst/>
          </a:prstGeom>
          <a:noFill/>
          <a:ln>
            <a:noFill/>
          </a:ln>
        </p:spPr>
      </p:pic>
      <p:pic>
        <p:nvPicPr>
          <p:cNvPr id="976" name="Google Shape;976;g2ee18b63062_0_193"/>
          <p:cNvPicPr preferRelativeResize="0"/>
          <p:nvPr/>
        </p:nvPicPr>
        <p:blipFill>
          <a:blip r:embed="rId5">
            <a:alphaModFix/>
          </a:blip>
          <a:stretch>
            <a:fillRect/>
          </a:stretch>
        </p:blipFill>
        <p:spPr>
          <a:xfrm>
            <a:off x="96125" y="2842662"/>
            <a:ext cx="3821251" cy="2171701"/>
          </a:xfrm>
          <a:prstGeom prst="rect">
            <a:avLst/>
          </a:prstGeom>
          <a:noFill/>
          <a:ln>
            <a:noFill/>
          </a:ln>
        </p:spPr>
      </p:pic>
      <p:pic>
        <p:nvPicPr>
          <p:cNvPr id="977" name="Google Shape;977;g2ee18b63062_0_193"/>
          <p:cNvPicPr preferRelativeResize="0"/>
          <p:nvPr/>
        </p:nvPicPr>
        <p:blipFill>
          <a:blip r:embed="rId6">
            <a:alphaModFix/>
          </a:blip>
          <a:stretch>
            <a:fillRect/>
          </a:stretch>
        </p:blipFill>
        <p:spPr>
          <a:xfrm>
            <a:off x="4345850" y="2854213"/>
            <a:ext cx="3821251" cy="2148584"/>
          </a:xfrm>
          <a:prstGeom prst="rect">
            <a:avLst/>
          </a:prstGeom>
          <a:noFill/>
          <a:ln>
            <a:noFill/>
          </a:ln>
        </p:spPr>
      </p:pic>
      <p:sp>
        <p:nvSpPr>
          <p:cNvPr id="978" name="Google Shape;978;g2ee18b63062_0_193"/>
          <p:cNvSpPr/>
          <p:nvPr/>
        </p:nvSpPr>
        <p:spPr>
          <a:xfrm rot="2700000">
            <a:off x="7872924" y="24552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79" name="Google Shape;979;g2ee18b63062_0_193"/>
          <p:cNvSpPr/>
          <p:nvPr/>
        </p:nvSpPr>
        <p:spPr>
          <a:xfrm rot="2700000">
            <a:off x="36837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80" name="Google Shape;980;g2ee18b63062_0_193"/>
          <p:cNvSpPr/>
          <p:nvPr/>
        </p:nvSpPr>
        <p:spPr>
          <a:xfrm rot="2700000">
            <a:off x="6988224" y="46671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81" name="Google Shape;981;g2ee18b63062_0_193"/>
          <p:cNvSpPr/>
          <p:nvPr/>
        </p:nvSpPr>
        <p:spPr>
          <a:xfrm rot="2700000">
            <a:off x="7274599" y="46671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82" name="Google Shape;982;g2ee18b63062_0_193"/>
          <p:cNvSpPr/>
          <p:nvPr/>
        </p:nvSpPr>
        <p:spPr>
          <a:xfrm rot="2700000">
            <a:off x="7555299" y="46671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83" name="Google Shape;983;g2ee18b63062_0_193"/>
          <p:cNvSpPr/>
          <p:nvPr/>
        </p:nvSpPr>
        <p:spPr>
          <a:xfrm rot="2700000">
            <a:off x="7872924" y="46671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2ee18b63062_0_20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89" name="Google Shape;989;g2ee18b63062_0_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90" name="Google Shape;990;g2ee18b63062_0_204"/>
          <p:cNvPicPr preferRelativeResize="0"/>
          <p:nvPr/>
        </p:nvPicPr>
        <p:blipFill>
          <a:blip r:embed="rId3">
            <a:alphaModFix/>
          </a:blip>
          <a:stretch>
            <a:fillRect/>
          </a:stretch>
        </p:blipFill>
        <p:spPr>
          <a:xfrm>
            <a:off x="311700" y="616488"/>
            <a:ext cx="3854726" cy="2171485"/>
          </a:xfrm>
          <a:prstGeom prst="rect">
            <a:avLst/>
          </a:prstGeom>
          <a:noFill/>
          <a:ln>
            <a:noFill/>
          </a:ln>
        </p:spPr>
      </p:pic>
      <p:pic>
        <p:nvPicPr>
          <p:cNvPr id="991" name="Google Shape;991;g2ee18b63062_0_204"/>
          <p:cNvPicPr preferRelativeResize="0"/>
          <p:nvPr/>
        </p:nvPicPr>
        <p:blipFill>
          <a:blip r:embed="rId4">
            <a:alphaModFix/>
          </a:blip>
          <a:stretch>
            <a:fillRect/>
          </a:stretch>
        </p:blipFill>
        <p:spPr>
          <a:xfrm>
            <a:off x="4617725" y="616500"/>
            <a:ext cx="3854726" cy="2190081"/>
          </a:xfrm>
          <a:prstGeom prst="rect">
            <a:avLst/>
          </a:prstGeom>
          <a:noFill/>
          <a:ln>
            <a:noFill/>
          </a:ln>
        </p:spPr>
      </p:pic>
      <p:pic>
        <p:nvPicPr>
          <p:cNvPr id="992" name="Google Shape;992;g2ee18b63062_0_204"/>
          <p:cNvPicPr preferRelativeResize="0"/>
          <p:nvPr/>
        </p:nvPicPr>
        <p:blipFill>
          <a:blip r:embed="rId5">
            <a:alphaModFix/>
          </a:blip>
          <a:stretch>
            <a:fillRect/>
          </a:stretch>
        </p:blipFill>
        <p:spPr>
          <a:xfrm>
            <a:off x="2644638" y="2850375"/>
            <a:ext cx="3854726" cy="2204693"/>
          </a:xfrm>
          <a:prstGeom prst="rect">
            <a:avLst/>
          </a:prstGeom>
          <a:noFill/>
          <a:ln>
            <a:noFill/>
          </a:ln>
        </p:spPr>
      </p:pic>
      <p:sp>
        <p:nvSpPr>
          <p:cNvPr id="993" name="Google Shape;993;g2ee18b63062_0_204"/>
          <p:cNvSpPr/>
          <p:nvPr/>
        </p:nvSpPr>
        <p:spPr>
          <a:xfrm rot="2700000">
            <a:off x="3866574" y="23988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94" name="Google Shape;994;g2ee18b63062_0_204"/>
          <p:cNvSpPr/>
          <p:nvPr/>
        </p:nvSpPr>
        <p:spPr>
          <a:xfrm rot="2700000">
            <a:off x="4887874" y="23988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95" name="Google Shape;995;g2ee18b63062_0_204"/>
          <p:cNvSpPr/>
          <p:nvPr/>
        </p:nvSpPr>
        <p:spPr>
          <a:xfrm rot="2700000">
            <a:off x="8146524" y="24334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96" name="Google Shape;996;g2ee18b63062_0_204"/>
          <p:cNvSpPr/>
          <p:nvPr/>
        </p:nvSpPr>
        <p:spPr>
          <a:xfrm rot="2700000">
            <a:off x="3612299" y="46765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97" name="Google Shape;997;g2ee18b63062_0_204"/>
          <p:cNvSpPr/>
          <p:nvPr/>
        </p:nvSpPr>
        <p:spPr>
          <a:xfrm rot="2700000">
            <a:off x="3898849" y="46765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98" name="Google Shape;998;g2ee18b63062_0_204"/>
          <p:cNvSpPr/>
          <p:nvPr/>
        </p:nvSpPr>
        <p:spPr>
          <a:xfrm rot="2700000">
            <a:off x="5923199" y="46765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g2ee18b63062_0_212"/>
          <p:cNvSpPr txBox="1"/>
          <p:nvPr>
            <p:ph type="title"/>
          </p:nvPr>
        </p:nvSpPr>
        <p:spPr>
          <a:xfrm>
            <a:off x="311700" y="218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Remarques</a:t>
            </a:r>
            <a:endParaRPr/>
          </a:p>
        </p:txBody>
      </p:sp>
      <p:sp>
        <p:nvSpPr>
          <p:cNvPr id="1004" name="Google Shape;1004;g2ee18b63062_0_212"/>
          <p:cNvSpPr txBox="1"/>
          <p:nvPr>
            <p:ph idx="1" type="body"/>
          </p:nvPr>
        </p:nvSpPr>
        <p:spPr>
          <a:xfrm>
            <a:off x="311700" y="791325"/>
            <a:ext cx="8520600" cy="4120800"/>
          </a:xfrm>
          <a:prstGeom prst="rect">
            <a:avLst/>
          </a:prstGeom>
          <a:noFill/>
          <a:ln>
            <a:noFill/>
          </a:ln>
        </p:spPr>
        <p:txBody>
          <a:bodyPr anchorCtr="0" anchor="t" bIns="91425" lIns="91425" spcFirstLastPara="1" rIns="91425" wrap="square" tIns="91425">
            <a:normAutofit fontScale="77500" lnSpcReduction="10000"/>
          </a:bodyPr>
          <a:lstStyle/>
          <a:p>
            <a:pPr indent="-317182" lvl="0" marL="457200" rtl="0" algn="l">
              <a:lnSpc>
                <a:spcPct val="115000"/>
              </a:lnSpc>
              <a:spcBef>
                <a:spcPts val="0"/>
              </a:spcBef>
              <a:spcAft>
                <a:spcPts val="0"/>
              </a:spcAft>
              <a:buSzPct val="100000"/>
              <a:buChar char="●"/>
            </a:pPr>
            <a:r>
              <a:rPr lang="fr"/>
              <a:t>La </a:t>
            </a:r>
            <a:r>
              <a:rPr b="1" lang="fr"/>
              <a:t>piscine </a:t>
            </a:r>
            <a:r>
              <a:rPr lang="fr"/>
              <a:t>est le facteur de consommation d’énergie </a:t>
            </a:r>
            <a:r>
              <a:rPr b="1" lang="fr"/>
              <a:t>le plus important</a:t>
            </a:r>
            <a:r>
              <a:rPr lang="fr"/>
              <a:t> car : </a:t>
            </a:r>
            <a:endParaRPr/>
          </a:p>
          <a:p>
            <a:pPr indent="-297497" lvl="1" marL="914400" rtl="0" algn="l">
              <a:lnSpc>
                <a:spcPct val="115000"/>
              </a:lnSpc>
              <a:spcBef>
                <a:spcPts val="0"/>
              </a:spcBef>
              <a:spcAft>
                <a:spcPts val="0"/>
              </a:spcAft>
              <a:buSzPct val="100000"/>
              <a:buChar char="○"/>
            </a:pPr>
            <a:r>
              <a:rPr lang="fr"/>
              <a:t>Le cluster 2 est plus énergivore que les autres clusters</a:t>
            </a:r>
            <a:endParaRPr/>
          </a:p>
          <a:p>
            <a:pPr indent="-297497" lvl="1" marL="914400" rtl="0" algn="l">
              <a:lnSpc>
                <a:spcPct val="115000"/>
              </a:lnSpc>
              <a:spcBef>
                <a:spcPts val="0"/>
              </a:spcBef>
              <a:spcAft>
                <a:spcPts val="0"/>
              </a:spcAft>
              <a:buSzPct val="100000"/>
              <a:buChar char="○"/>
            </a:pPr>
            <a:r>
              <a:rPr lang="fr"/>
              <a:t>La piscine est souvent le facteur ayant la plus forte corrélation avec la consommation d’énergie</a:t>
            </a:r>
            <a:endParaRPr/>
          </a:p>
          <a:p>
            <a:pPr indent="-317182" lvl="0" marL="457200" rtl="0" algn="l">
              <a:lnSpc>
                <a:spcPct val="115000"/>
              </a:lnSpc>
              <a:spcBef>
                <a:spcPts val="0"/>
              </a:spcBef>
              <a:spcAft>
                <a:spcPts val="0"/>
              </a:spcAft>
              <a:buSzPct val="100000"/>
              <a:buChar char="●"/>
            </a:pPr>
            <a:r>
              <a:rPr lang="fr"/>
              <a:t>L’utilisation des </a:t>
            </a:r>
            <a:r>
              <a:rPr b="1" lang="fr"/>
              <a:t>lumières et du four </a:t>
            </a:r>
            <a:r>
              <a:rPr lang="fr"/>
              <a:t>sont des facteurs de consommation d’énergie </a:t>
            </a:r>
            <a:r>
              <a:rPr b="1" lang="fr"/>
              <a:t>peu importants </a:t>
            </a:r>
            <a:r>
              <a:rPr lang="fr"/>
              <a:t>car</a:t>
            </a:r>
            <a:endParaRPr/>
          </a:p>
          <a:p>
            <a:pPr indent="-317182" lvl="1" marL="914400" rtl="0" algn="l">
              <a:lnSpc>
                <a:spcPct val="115000"/>
              </a:lnSpc>
              <a:spcBef>
                <a:spcPts val="0"/>
              </a:spcBef>
              <a:spcAft>
                <a:spcPts val="0"/>
              </a:spcAft>
              <a:buSzPct val="128571"/>
              <a:buChar char="○"/>
            </a:pPr>
            <a:r>
              <a:rPr lang="fr"/>
              <a:t>Bien qu’étant très utilisé dans le cluster 3, les lumières sont des facteurs faiblement corrélés avec la consommation d’énergie</a:t>
            </a:r>
            <a:endParaRPr/>
          </a:p>
          <a:p>
            <a:pPr indent="-297497" lvl="1" marL="914400" rtl="0" algn="l">
              <a:lnSpc>
                <a:spcPct val="115000"/>
              </a:lnSpc>
              <a:spcBef>
                <a:spcPts val="0"/>
              </a:spcBef>
              <a:spcAft>
                <a:spcPts val="0"/>
              </a:spcAft>
              <a:buSzPct val="100000"/>
              <a:buChar char="○"/>
            </a:pPr>
            <a:r>
              <a:rPr lang="fr"/>
              <a:t>De même pour le cluster 1 avec le four</a:t>
            </a:r>
            <a:endParaRPr/>
          </a:p>
          <a:p>
            <a:pPr indent="-317182" lvl="0" marL="457200" rtl="0" algn="l">
              <a:lnSpc>
                <a:spcPct val="115000"/>
              </a:lnSpc>
              <a:spcBef>
                <a:spcPts val="0"/>
              </a:spcBef>
              <a:spcAft>
                <a:spcPts val="0"/>
              </a:spcAft>
              <a:buSzPct val="100000"/>
              <a:buChar char="●"/>
            </a:pPr>
            <a:r>
              <a:rPr lang="fr"/>
              <a:t>L’utilisation </a:t>
            </a:r>
            <a:r>
              <a:rPr b="1" lang="fr"/>
              <a:t>des appareils électroménagers </a:t>
            </a:r>
            <a:r>
              <a:rPr lang="fr"/>
              <a:t>sont des facteurs de consommation d’énergie</a:t>
            </a:r>
            <a:r>
              <a:rPr b="1" lang="fr"/>
              <a:t> plus important que le four</a:t>
            </a:r>
            <a:r>
              <a:rPr lang="fr"/>
              <a:t> car : </a:t>
            </a:r>
            <a:endParaRPr/>
          </a:p>
          <a:p>
            <a:pPr indent="-297497" lvl="1" marL="914400" rtl="0" algn="l">
              <a:lnSpc>
                <a:spcPct val="115000"/>
              </a:lnSpc>
              <a:spcBef>
                <a:spcPts val="0"/>
              </a:spcBef>
              <a:spcAft>
                <a:spcPts val="0"/>
              </a:spcAft>
              <a:buSzPct val="100000"/>
              <a:buChar char="○"/>
            </a:pPr>
            <a:r>
              <a:rPr lang="fr"/>
              <a:t>Les clusters 5 et 2 ont des comportements équivalents</a:t>
            </a:r>
            <a:endParaRPr/>
          </a:p>
          <a:p>
            <a:pPr indent="-297497" lvl="1" marL="914400" rtl="0" algn="l">
              <a:lnSpc>
                <a:spcPct val="115000"/>
              </a:lnSpc>
              <a:spcBef>
                <a:spcPts val="0"/>
              </a:spcBef>
              <a:spcAft>
                <a:spcPts val="0"/>
              </a:spcAft>
              <a:buSzPct val="100000"/>
              <a:buChar char="○"/>
            </a:pPr>
            <a:r>
              <a:rPr lang="fr"/>
              <a:t>Le cluster 5 a une utilisation plus intensive des appareils électroménagers</a:t>
            </a:r>
            <a:endParaRPr/>
          </a:p>
          <a:p>
            <a:pPr indent="-297497" lvl="1" marL="914400" rtl="0" algn="l">
              <a:lnSpc>
                <a:spcPct val="115000"/>
              </a:lnSpc>
              <a:spcBef>
                <a:spcPts val="0"/>
              </a:spcBef>
              <a:spcAft>
                <a:spcPts val="0"/>
              </a:spcAft>
              <a:buSzPct val="100000"/>
              <a:buChar char="○"/>
            </a:pPr>
            <a:r>
              <a:rPr lang="fr"/>
              <a:t>Le cluster 2 a une utilisation plus intensive du four</a:t>
            </a:r>
            <a:endParaRPr/>
          </a:p>
          <a:p>
            <a:pPr indent="-297497" lvl="1" marL="914400" rtl="0" algn="l">
              <a:lnSpc>
                <a:spcPct val="115000"/>
              </a:lnSpc>
              <a:spcBef>
                <a:spcPts val="0"/>
              </a:spcBef>
              <a:spcAft>
                <a:spcPts val="0"/>
              </a:spcAft>
              <a:buSzPct val="100000"/>
              <a:buChar char="○"/>
            </a:pPr>
            <a:r>
              <a:rPr lang="fr"/>
              <a:t>Le cluster 5 consomme plus d’énergie que le 2</a:t>
            </a:r>
            <a:endParaRPr/>
          </a:p>
          <a:p>
            <a:pPr indent="-317182" lvl="0" marL="457200" rtl="0" algn="l">
              <a:lnSpc>
                <a:spcPct val="115000"/>
              </a:lnSpc>
              <a:spcBef>
                <a:spcPts val="0"/>
              </a:spcBef>
              <a:spcAft>
                <a:spcPts val="0"/>
              </a:spcAft>
              <a:buSzPct val="100000"/>
              <a:buChar char="●"/>
            </a:pPr>
            <a:r>
              <a:rPr lang="fr"/>
              <a:t>L’utilisation du </a:t>
            </a:r>
            <a:r>
              <a:rPr b="1" lang="fr"/>
              <a:t>four</a:t>
            </a:r>
            <a:r>
              <a:rPr lang="fr"/>
              <a:t> est un facteur de consommation d’énergie </a:t>
            </a:r>
            <a:r>
              <a:rPr b="1" lang="fr"/>
              <a:t>plus </a:t>
            </a:r>
            <a:r>
              <a:rPr b="1" lang="fr"/>
              <a:t>important</a:t>
            </a:r>
            <a:r>
              <a:rPr b="1" lang="fr"/>
              <a:t> que les lumières</a:t>
            </a:r>
            <a:r>
              <a:rPr lang="fr"/>
              <a:t> car :  </a:t>
            </a:r>
            <a:endParaRPr/>
          </a:p>
          <a:p>
            <a:pPr indent="-297497" lvl="1" marL="914400" rtl="0" algn="l">
              <a:spcBef>
                <a:spcPts val="0"/>
              </a:spcBef>
              <a:spcAft>
                <a:spcPts val="0"/>
              </a:spcAft>
              <a:buSzPct val="100000"/>
              <a:buChar char="○"/>
            </a:pPr>
            <a:r>
              <a:rPr lang="fr"/>
              <a:t>Les clusters 1 et 3 ont des comportements équivalents</a:t>
            </a:r>
            <a:endParaRPr/>
          </a:p>
          <a:p>
            <a:pPr indent="-297497" lvl="1" marL="914400" rtl="0" algn="l">
              <a:spcBef>
                <a:spcPts val="0"/>
              </a:spcBef>
              <a:spcAft>
                <a:spcPts val="0"/>
              </a:spcAft>
              <a:buSzPct val="100000"/>
              <a:buChar char="○"/>
            </a:pPr>
            <a:r>
              <a:rPr lang="fr"/>
              <a:t>Le cluster 3 a une utilisation plus intensive des lumières</a:t>
            </a:r>
            <a:endParaRPr/>
          </a:p>
          <a:p>
            <a:pPr indent="-297497" lvl="1" marL="914400" rtl="0" algn="l">
              <a:spcBef>
                <a:spcPts val="0"/>
              </a:spcBef>
              <a:spcAft>
                <a:spcPts val="0"/>
              </a:spcAft>
              <a:buSzPct val="100000"/>
              <a:buChar char="○"/>
            </a:pPr>
            <a:r>
              <a:rPr lang="fr"/>
              <a:t>Le cluster 1 a une utilisation plus intensive du four</a:t>
            </a:r>
            <a:endParaRPr/>
          </a:p>
          <a:p>
            <a:pPr indent="-297497" lvl="1" marL="914400" rtl="0" algn="l">
              <a:spcBef>
                <a:spcPts val="0"/>
              </a:spcBef>
              <a:spcAft>
                <a:spcPts val="0"/>
              </a:spcAft>
              <a:buSzPct val="100000"/>
              <a:buChar char="○"/>
            </a:pPr>
            <a:r>
              <a:rPr lang="fr"/>
              <a:t>Le cluster 1 consomme plus d’énergie que le 3</a:t>
            </a:r>
            <a:endParaRPr/>
          </a:p>
          <a:p>
            <a:pPr indent="-317182" lvl="0" marL="457200" rtl="0" algn="l">
              <a:spcBef>
                <a:spcPts val="0"/>
              </a:spcBef>
              <a:spcAft>
                <a:spcPts val="0"/>
              </a:spcAft>
              <a:buSzPct val="100000"/>
              <a:buChar char="●"/>
            </a:pPr>
            <a:r>
              <a:rPr lang="fr"/>
              <a:t>La </a:t>
            </a:r>
            <a:r>
              <a:rPr b="1" lang="fr"/>
              <a:t>télévision </a:t>
            </a:r>
            <a:r>
              <a:rPr lang="fr"/>
              <a:t>est </a:t>
            </a:r>
            <a:r>
              <a:rPr b="1" lang="fr"/>
              <a:t>le facteur influençant le moins</a:t>
            </a:r>
            <a:r>
              <a:rPr lang="fr"/>
              <a:t> la consommation d’énergie car : </a:t>
            </a:r>
            <a:endParaRPr/>
          </a:p>
          <a:p>
            <a:pPr indent="-297497" lvl="1" marL="914400" rtl="0" algn="l">
              <a:spcBef>
                <a:spcPts val="0"/>
              </a:spcBef>
              <a:spcAft>
                <a:spcPts val="0"/>
              </a:spcAft>
              <a:buSzPct val="100000"/>
              <a:buChar char="○"/>
            </a:pPr>
            <a:r>
              <a:rPr lang="fr"/>
              <a:t>Le cluster 4 est le cluster utilisant le plus la télévision mais ce dernier est la corrélation la plus faible</a:t>
            </a:r>
            <a:endParaRPr/>
          </a:p>
        </p:txBody>
      </p:sp>
      <p:sp>
        <p:nvSpPr>
          <p:cNvPr id="1005" name="Google Shape;1005;g2ee18b63062_0_2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2ee996b864d_0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11" name="Google Shape;1011;g2ee996b864d_0_40"/>
          <p:cNvSpPr txBox="1"/>
          <p:nvPr>
            <p:ph type="title"/>
          </p:nvPr>
        </p:nvSpPr>
        <p:spPr>
          <a:xfrm>
            <a:off x="311700" y="240925"/>
            <a:ext cx="8520600" cy="6459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07"/>
              <a:buNone/>
            </a:pPr>
            <a:r>
              <a:rPr lang="fr"/>
              <a:t>Différence entre </a:t>
            </a:r>
            <a:r>
              <a:rPr b="1" lang="fr"/>
              <a:t>K-Means </a:t>
            </a:r>
            <a:r>
              <a:rPr lang="fr"/>
              <a:t>et </a:t>
            </a:r>
            <a:r>
              <a:rPr b="1" lang="fr"/>
              <a:t>Kernel K-Means</a:t>
            </a:r>
            <a:endParaRPr b="1"/>
          </a:p>
          <a:p>
            <a:pPr indent="0" lvl="0" marL="0" rtl="0" algn="ctr">
              <a:lnSpc>
                <a:spcPct val="100000"/>
              </a:lnSpc>
              <a:spcBef>
                <a:spcPts val="0"/>
              </a:spcBef>
              <a:spcAft>
                <a:spcPts val="0"/>
              </a:spcAft>
              <a:buSzPct val="111107"/>
              <a:buNone/>
            </a:pPr>
            <a:r>
              <a:rPr lang="fr"/>
              <a:t>avec </a:t>
            </a:r>
            <a:r>
              <a:rPr b="1" lang="fr"/>
              <a:t>7</a:t>
            </a:r>
            <a:r>
              <a:rPr b="1" lang="fr"/>
              <a:t> clusters</a:t>
            </a:r>
            <a:endParaRPr b="1"/>
          </a:p>
        </p:txBody>
      </p:sp>
      <p:pic>
        <p:nvPicPr>
          <p:cNvPr id="1012" name="Google Shape;1012;g2ee996b864d_0_40"/>
          <p:cNvPicPr preferRelativeResize="0"/>
          <p:nvPr/>
        </p:nvPicPr>
        <p:blipFill>
          <a:blip r:embed="rId3">
            <a:alphaModFix/>
          </a:blip>
          <a:stretch>
            <a:fillRect/>
          </a:stretch>
        </p:blipFill>
        <p:spPr>
          <a:xfrm>
            <a:off x="4675438" y="1145719"/>
            <a:ext cx="4307424" cy="3061905"/>
          </a:xfrm>
          <a:prstGeom prst="rect">
            <a:avLst/>
          </a:prstGeom>
          <a:noFill/>
          <a:ln>
            <a:noFill/>
          </a:ln>
        </p:spPr>
      </p:pic>
      <p:pic>
        <p:nvPicPr>
          <p:cNvPr id="1013" name="Google Shape;1013;g2ee996b864d_0_40"/>
          <p:cNvPicPr preferRelativeResize="0"/>
          <p:nvPr/>
        </p:nvPicPr>
        <p:blipFill>
          <a:blip r:embed="rId4">
            <a:alphaModFix/>
          </a:blip>
          <a:stretch>
            <a:fillRect/>
          </a:stretch>
        </p:blipFill>
        <p:spPr>
          <a:xfrm>
            <a:off x="165300" y="1155637"/>
            <a:ext cx="4307424" cy="3042083"/>
          </a:xfrm>
          <a:prstGeom prst="rect">
            <a:avLst/>
          </a:prstGeom>
          <a:noFill/>
          <a:ln>
            <a:noFill/>
          </a:ln>
        </p:spPr>
      </p:pic>
      <p:pic>
        <p:nvPicPr>
          <p:cNvPr id="1014" name="Google Shape;1014;g2ee996b864d_0_40"/>
          <p:cNvPicPr preferRelativeResize="0"/>
          <p:nvPr/>
        </p:nvPicPr>
        <p:blipFill>
          <a:blip r:embed="rId5">
            <a:alphaModFix/>
          </a:blip>
          <a:stretch>
            <a:fillRect/>
          </a:stretch>
        </p:blipFill>
        <p:spPr>
          <a:xfrm>
            <a:off x="4675450" y="4297375"/>
            <a:ext cx="4384001" cy="434200"/>
          </a:xfrm>
          <a:prstGeom prst="rect">
            <a:avLst/>
          </a:prstGeom>
          <a:noFill/>
          <a:ln>
            <a:noFill/>
          </a:ln>
        </p:spPr>
      </p:pic>
      <p:pic>
        <p:nvPicPr>
          <p:cNvPr id="1015" name="Google Shape;1015;g2ee996b864d_0_40"/>
          <p:cNvPicPr preferRelativeResize="0"/>
          <p:nvPr/>
        </p:nvPicPr>
        <p:blipFill>
          <a:blip r:embed="rId6">
            <a:alphaModFix/>
          </a:blip>
          <a:stretch>
            <a:fillRect/>
          </a:stretch>
        </p:blipFill>
        <p:spPr>
          <a:xfrm>
            <a:off x="221470" y="4303306"/>
            <a:ext cx="4384000" cy="42233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2ee18b63062_0_3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21" name="Google Shape;1021;g2ee18b63062_0_306"/>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13</a:t>
            </a:r>
            <a:r>
              <a:rPr b="1" lang="fr"/>
              <a:t> clusters</a:t>
            </a:r>
            <a:endParaRPr b="1"/>
          </a:p>
        </p:txBody>
      </p:sp>
      <p:pic>
        <p:nvPicPr>
          <p:cNvPr id="1022" name="Google Shape;1022;g2ee18b63062_0_306"/>
          <p:cNvPicPr preferRelativeResize="0"/>
          <p:nvPr/>
        </p:nvPicPr>
        <p:blipFill>
          <a:blip r:embed="rId3">
            <a:alphaModFix/>
          </a:blip>
          <a:stretch>
            <a:fillRect/>
          </a:stretch>
        </p:blipFill>
        <p:spPr>
          <a:xfrm>
            <a:off x="4632700" y="1289838"/>
            <a:ext cx="4449149" cy="2883809"/>
          </a:xfrm>
          <a:prstGeom prst="rect">
            <a:avLst/>
          </a:prstGeom>
          <a:noFill/>
          <a:ln>
            <a:noFill/>
          </a:ln>
        </p:spPr>
      </p:pic>
      <p:pic>
        <p:nvPicPr>
          <p:cNvPr id="1023" name="Google Shape;1023;g2ee18b63062_0_306"/>
          <p:cNvPicPr preferRelativeResize="0"/>
          <p:nvPr/>
        </p:nvPicPr>
        <p:blipFill>
          <a:blip r:embed="rId4">
            <a:alphaModFix/>
          </a:blip>
          <a:stretch>
            <a:fillRect/>
          </a:stretch>
        </p:blipFill>
        <p:spPr>
          <a:xfrm>
            <a:off x="122850" y="1289850"/>
            <a:ext cx="4449151" cy="318330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g2ee18b63062_0_3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Inertie</a:t>
            </a:r>
            <a:endParaRPr/>
          </a:p>
        </p:txBody>
      </p:sp>
      <p:sp>
        <p:nvSpPr>
          <p:cNvPr id="1029" name="Google Shape;1029;g2ee18b63062_0_3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030" name="Google Shape;1030;g2ee18b63062_0_363"/>
          <p:cNvPicPr preferRelativeResize="0"/>
          <p:nvPr/>
        </p:nvPicPr>
        <p:blipFill>
          <a:blip r:embed="rId3">
            <a:alphaModFix/>
          </a:blip>
          <a:stretch>
            <a:fillRect/>
          </a:stretch>
        </p:blipFill>
        <p:spPr>
          <a:xfrm>
            <a:off x="2228600" y="1017725"/>
            <a:ext cx="4686811"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e810586e8c_0_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Encodage des données catégorielles</a:t>
            </a:r>
            <a:endParaRPr/>
          </a:p>
        </p:txBody>
      </p:sp>
      <p:sp>
        <p:nvSpPr>
          <p:cNvPr id="130" name="Google Shape;130;g2e810586e8c_0_46"/>
          <p:cNvSpPr txBox="1"/>
          <p:nvPr>
            <p:ph idx="1" type="body"/>
          </p:nvPr>
        </p:nvSpPr>
        <p:spPr>
          <a:xfrm>
            <a:off x="311700" y="1152475"/>
            <a:ext cx="8520600" cy="2011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fr"/>
              <a:t>Les algorithmes de machine learning nécessitent des données numériques. Les données catégorielles doivent donc être transformées en format numérique pour être utilisées.</a:t>
            </a:r>
            <a:endParaRPr/>
          </a:p>
          <a:p>
            <a:pPr indent="0" lvl="0" marL="0" rtl="0" algn="l">
              <a:lnSpc>
                <a:spcPct val="115000"/>
              </a:lnSpc>
              <a:spcBef>
                <a:spcPts val="0"/>
              </a:spcBef>
              <a:spcAft>
                <a:spcPts val="0"/>
              </a:spcAft>
              <a:buSzPts val="1800"/>
              <a:buNone/>
            </a:pPr>
            <a:r>
              <a:rPr lang="fr"/>
              <a:t>L’encodeur utilisé est OneHotEncoder qui crée une nouvelle colonne pour chaque catégorie avec des valeurs binaires (0 ou 1).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Par exemple, la variable “REGIONC” est encodée sur 4 colonnes :</a:t>
            </a:r>
            <a:endParaRPr/>
          </a:p>
        </p:txBody>
      </p:sp>
      <p:sp>
        <p:nvSpPr>
          <p:cNvPr id="131" name="Google Shape;131;g2e810586e8c_0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2" name="Google Shape;132;g2e810586e8c_0_46"/>
          <p:cNvPicPr preferRelativeResize="0"/>
          <p:nvPr/>
        </p:nvPicPr>
        <p:blipFill rotWithShape="1">
          <a:blip r:embed="rId3">
            <a:alphaModFix/>
          </a:blip>
          <a:srcRect b="0" l="0" r="0" t="0"/>
          <a:stretch/>
        </p:blipFill>
        <p:spPr>
          <a:xfrm>
            <a:off x="358238" y="3169113"/>
            <a:ext cx="962025" cy="1752600"/>
          </a:xfrm>
          <a:prstGeom prst="rect">
            <a:avLst/>
          </a:prstGeom>
          <a:noFill/>
          <a:ln>
            <a:noFill/>
          </a:ln>
        </p:spPr>
      </p:pic>
      <p:pic>
        <p:nvPicPr>
          <p:cNvPr id="133" name="Google Shape;133;g2e810586e8c_0_46"/>
          <p:cNvPicPr preferRelativeResize="0"/>
          <p:nvPr/>
        </p:nvPicPr>
        <p:blipFill rotWithShape="1">
          <a:blip r:embed="rId4">
            <a:alphaModFix/>
          </a:blip>
          <a:srcRect b="0" l="0" r="0" t="0"/>
          <a:stretch/>
        </p:blipFill>
        <p:spPr>
          <a:xfrm>
            <a:off x="3106538" y="3164363"/>
            <a:ext cx="5686425" cy="1762125"/>
          </a:xfrm>
          <a:prstGeom prst="rect">
            <a:avLst/>
          </a:prstGeom>
          <a:noFill/>
          <a:ln>
            <a:noFill/>
          </a:ln>
        </p:spPr>
      </p:pic>
      <p:sp>
        <p:nvSpPr>
          <p:cNvPr id="134" name="Google Shape;134;g2e810586e8c_0_46"/>
          <p:cNvSpPr/>
          <p:nvPr/>
        </p:nvSpPr>
        <p:spPr>
          <a:xfrm>
            <a:off x="1732363" y="3963800"/>
            <a:ext cx="962100" cy="29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g2ee18b63062_0_3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036" name="Google Shape;1036;g2ee18b63062_0_3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37" name="Google Shape;1037;g2ee18b63062_0_316"/>
          <p:cNvPicPr preferRelativeResize="0"/>
          <p:nvPr/>
        </p:nvPicPr>
        <p:blipFill>
          <a:blip r:embed="rId3">
            <a:alphaModFix/>
          </a:blip>
          <a:stretch>
            <a:fillRect/>
          </a:stretch>
        </p:blipFill>
        <p:spPr>
          <a:xfrm>
            <a:off x="1308850" y="1071700"/>
            <a:ext cx="6526299" cy="36337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g2ee18b63062_0_3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043" name="Google Shape;1043;g2ee18b63062_0_3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44" name="Google Shape;1044;g2ee18b63062_0_372"/>
          <p:cNvPicPr preferRelativeResize="0"/>
          <p:nvPr/>
        </p:nvPicPr>
        <p:blipFill>
          <a:blip r:embed="rId3">
            <a:alphaModFix/>
          </a:blip>
          <a:stretch>
            <a:fillRect/>
          </a:stretch>
        </p:blipFill>
        <p:spPr>
          <a:xfrm>
            <a:off x="1566850" y="1209475"/>
            <a:ext cx="6010275" cy="34099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g2ee18b63062_0_3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50" name="Google Shape;1050;g2ee18b63062_0_3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13 clusters</a:t>
            </a:r>
            <a:endParaRPr/>
          </a:p>
        </p:txBody>
      </p:sp>
      <p:sp>
        <p:nvSpPr>
          <p:cNvPr id="1051" name="Google Shape;1051;g2ee18b63062_0_3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Char char="●"/>
            </a:pPr>
            <a:r>
              <a:rPr lang="fr"/>
              <a:t>Cluster 0 : Les ménages utilisant tout beaucoup</a:t>
            </a:r>
            <a:endParaRPr/>
          </a:p>
          <a:p>
            <a:pPr indent="-325755" lvl="0" marL="457200" rtl="0" algn="l">
              <a:lnSpc>
                <a:spcPct val="115000"/>
              </a:lnSpc>
              <a:spcBef>
                <a:spcPts val="0"/>
              </a:spcBef>
              <a:spcAft>
                <a:spcPts val="0"/>
              </a:spcAft>
              <a:buSzPct val="100000"/>
              <a:buChar char="●"/>
            </a:pPr>
            <a:r>
              <a:rPr lang="fr"/>
              <a:t>Cluster 1 : Les ménages utilisant peu l’électroménager et les lumières</a:t>
            </a:r>
            <a:endParaRPr/>
          </a:p>
          <a:p>
            <a:pPr indent="-325755" lvl="0" marL="457200" rtl="0" algn="l">
              <a:lnSpc>
                <a:spcPct val="115000"/>
              </a:lnSpc>
              <a:spcBef>
                <a:spcPts val="0"/>
              </a:spcBef>
              <a:spcAft>
                <a:spcPts val="0"/>
              </a:spcAft>
              <a:buSzPct val="100000"/>
              <a:buChar char="●"/>
            </a:pPr>
            <a:r>
              <a:rPr lang="fr"/>
              <a:t>Cluster 2 : Les ménages utilisant beaucoup la piscine et le jacuzzi</a:t>
            </a:r>
            <a:endParaRPr/>
          </a:p>
          <a:p>
            <a:pPr indent="-325755" lvl="0" marL="457200" rtl="0" algn="l">
              <a:lnSpc>
                <a:spcPct val="115000"/>
              </a:lnSpc>
              <a:spcBef>
                <a:spcPts val="0"/>
              </a:spcBef>
              <a:spcAft>
                <a:spcPts val="0"/>
              </a:spcAft>
              <a:buSzPct val="100000"/>
              <a:buChar char="●"/>
            </a:pPr>
            <a:r>
              <a:rPr lang="fr"/>
              <a:t>Cluster 3 : Les ménages allumant beaucoup la lumière la nuit</a:t>
            </a:r>
            <a:endParaRPr/>
          </a:p>
          <a:p>
            <a:pPr indent="-325755" lvl="0" marL="457200" rtl="0" algn="l">
              <a:lnSpc>
                <a:spcPct val="115000"/>
              </a:lnSpc>
              <a:spcBef>
                <a:spcPts val="0"/>
              </a:spcBef>
              <a:spcAft>
                <a:spcPts val="0"/>
              </a:spcAft>
              <a:buSzPct val="100000"/>
              <a:buChar char="●"/>
            </a:pPr>
            <a:r>
              <a:rPr lang="fr"/>
              <a:t>Cluster 4 : Les ménages utilisant beaucoup le four</a:t>
            </a:r>
            <a:endParaRPr/>
          </a:p>
          <a:p>
            <a:pPr indent="-325755" lvl="0" marL="457200" rtl="0" algn="l">
              <a:lnSpc>
                <a:spcPct val="115000"/>
              </a:lnSpc>
              <a:spcBef>
                <a:spcPts val="0"/>
              </a:spcBef>
              <a:spcAft>
                <a:spcPts val="0"/>
              </a:spcAft>
              <a:buSzPct val="100000"/>
              <a:buChar char="●"/>
            </a:pPr>
            <a:r>
              <a:rPr lang="fr"/>
              <a:t>Cluster 5 : Les ménages utilisant peu la piscine et le four</a:t>
            </a:r>
            <a:endParaRPr/>
          </a:p>
          <a:p>
            <a:pPr indent="-325755" lvl="0" marL="457200" rtl="0" algn="l">
              <a:lnSpc>
                <a:spcPct val="115000"/>
              </a:lnSpc>
              <a:spcBef>
                <a:spcPts val="0"/>
              </a:spcBef>
              <a:spcAft>
                <a:spcPts val="0"/>
              </a:spcAft>
              <a:buSzPct val="100000"/>
              <a:buChar char="●"/>
            </a:pPr>
            <a:r>
              <a:rPr lang="fr"/>
              <a:t>Cluster 6 : Les ménages allumant beaucoup de lumières mais pendant peu de temps dans la journée</a:t>
            </a:r>
            <a:endParaRPr/>
          </a:p>
          <a:p>
            <a:pPr indent="-325755" lvl="0" marL="457200" rtl="0" algn="l">
              <a:spcBef>
                <a:spcPts val="0"/>
              </a:spcBef>
              <a:spcAft>
                <a:spcPts val="0"/>
              </a:spcAft>
              <a:buSzPct val="100000"/>
              <a:buChar char="●"/>
            </a:pPr>
            <a:r>
              <a:rPr lang="fr"/>
              <a:t>Cluster 7 : Les ménages utilisant beaucoup la piscine</a:t>
            </a:r>
            <a:endParaRPr/>
          </a:p>
          <a:p>
            <a:pPr indent="-325755" lvl="0" marL="457200" rtl="0" algn="l">
              <a:spcBef>
                <a:spcPts val="0"/>
              </a:spcBef>
              <a:spcAft>
                <a:spcPts val="0"/>
              </a:spcAft>
              <a:buSzPct val="100000"/>
              <a:buChar char="●"/>
            </a:pPr>
            <a:r>
              <a:rPr lang="fr"/>
              <a:t>Cluster 8 : Les ménages ne possédant pas de ventilateur de plafond</a:t>
            </a:r>
            <a:endParaRPr/>
          </a:p>
          <a:p>
            <a:pPr indent="-325755" lvl="0" marL="457200" rtl="0" algn="l">
              <a:spcBef>
                <a:spcPts val="0"/>
              </a:spcBef>
              <a:spcAft>
                <a:spcPts val="0"/>
              </a:spcAft>
              <a:buSzPct val="100000"/>
              <a:buChar char="●"/>
            </a:pPr>
            <a:r>
              <a:rPr lang="fr"/>
              <a:t>Cluster 9 : Les ménages utilisant peu la piscine </a:t>
            </a:r>
            <a:endParaRPr/>
          </a:p>
          <a:p>
            <a:pPr indent="-325755" lvl="0" marL="457200" rtl="0" algn="l">
              <a:spcBef>
                <a:spcPts val="0"/>
              </a:spcBef>
              <a:spcAft>
                <a:spcPts val="0"/>
              </a:spcAft>
              <a:buSzPct val="100000"/>
              <a:buChar char="●"/>
            </a:pPr>
            <a:r>
              <a:rPr lang="fr"/>
              <a:t>Cluster 10 : Les ménages utilisant beaucoup les lumières</a:t>
            </a:r>
            <a:endParaRPr/>
          </a:p>
          <a:p>
            <a:pPr indent="-325755" lvl="0" marL="457200" rtl="0" algn="l">
              <a:spcBef>
                <a:spcPts val="0"/>
              </a:spcBef>
              <a:spcAft>
                <a:spcPts val="0"/>
              </a:spcAft>
              <a:buSzPct val="100000"/>
              <a:buChar char="●"/>
            </a:pPr>
            <a:r>
              <a:rPr lang="fr"/>
              <a:t>Cluster 11 : Les ménages utilisant beaucoup l’électroménager</a:t>
            </a:r>
            <a:endParaRPr/>
          </a:p>
          <a:p>
            <a:pPr indent="-325755" lvl="0" marL="457200" rtl="0" algn="l">
              <a:spcBef>
                <a:spcPts val="0"/>
              </a:spcBef>
              <a:spcAft>
                <a:spcPts val="0"/>
              </a:spcAft>
              <a:buSzPct val="100000"/>
              <a:buChar char="●"/>
            </a:pPr>
            <a:r>
              <a:rPr lang="fr"/>
              <a:t>Cluster 12 : Les ménages utilisant beaucoup la télévision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2ee18b63062_0_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57" name="Google Shape;1057;g2ee18b63062_0_3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058" name="Google Shape;1058;g2ee18b63062_0_329"/>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13</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059" name="Google Shape;1059;g2ee18b63062_0_329"/>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060" name="Google Shape;1060;g2ee18b63062_0_329"/>
          <p:cNvPicPr preferRelativeResize="0"/>
          <p:nvPr/>
        </p:nvPicPr>
        <p:blipFill>
          <a:blip r:embed="rId3">
            <a:alphaModFix/>
          </a:blip>
          <a:stretch>
            <a:fillRect/>
          </a:stretch>
        </p:blipFill>
        <p:spPr>
          <a:xfrm>
            <a:off x="3069950" y="1118150"/>
            <a:ext cx="3004105" cy="29072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g2ee18b63062_0_33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066" name="Google Shape;1066;g2ee18b63062_0_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67" name="Google Shape;1067;g2ee18b63062_0_337"/>
          <p:cNvPicPr preferRelativeResize="0"/>
          <p:nvPr/>
        </p:nvPicPr>
        <p:blipFill>
          <a:blip r:embed="rId3">
            <a:alphaModFix/>
          </a:blip>
          <a:stretch>
            <a:fillRect/>
          </a:stretch>
        </p:blipFill>
        <p:spPr>
          <a:xfrm>
            <a:off x="96125" y="656575"/>
            <a:ext cx="3821251" cy="2186867"/>
          </a:xfrm>
          <a:prstGeom prst="rect">
            <a:avLst/>
          </a:prstGeom>
          <a:noFill/>
          <a:ln>
            <a:noFill/>
          </a:ln>
        </p:spPr>
      </p:pic>
      <p:pic>
        <p:nvPicPr>
          <p:cNvPr id="1068" name="Google Shape;1068;g2ee18b63062_0_337"/>
          <p:cNvPicPr preferRelativeResize="0"/>
          <p:nvPr/>
        </p:nvPicPr>
        <p:blipFill>
          <a:blip r:embed="rId4">
            <a:alphaModFix/>
          </a:blip>
          <a:stretch>
            <a:fillRect/>
          </a:stretch>
        </p:blipFill>
        <p:spPr>
          <a:xfrm>
            <a:off x="4345850" y="667087"/>
            <a:ext cx="3821250" cy="2165842"/>
          </a:xfrm>
          <a:prstGeom prst="rect">
            <a:avLst/>
          </a:prstGeom>
          <a:noFill/>
          <a:ln>
            <a:noFill/>
          </a:ln>
        </p:spPr>
      </p:pic>
      <p:pic>
        <p:nvPicPr>
          <p:cNvPr id="1069" name="Google Shape;1069;g2ee18b63062_0_337"/>
          <p:cNvPicPr preferRelativeResize="0"/>
          <p:nvPr/>
        </p:nvPicPr>
        <p:blipFill>
          <a:blip r:embed="rId5">
            <a:alphaModFix/>
          </a:blip>
          <a:stretch>
            <a:fillRect/>
          </a:stretch>
        </p:blipFill>
        <p:spPr>
          <a:xfrm>
            <a:off x="96125" y="2843988"/>
            <a:ext cx="3821249" cy="2169058"/>
          </a:xfrm>
          <a:prstGeom prst="rect">
            <a:avLst/>
          </a:prstGeom>
          <a:noFill/>
          <a:ln>
            <a:noFill/>
          </a:ln>
        </p:spPr>
      </p:pic>
      <p:pic>
        <p:nvPicPr>
          <p:cNvPr id="1070" name="Google Shape;1070;g2ee18b63062_0_337"/>
          <p:cNvPicPr preferRelativeResize="0"/>
          <p:nvPr/>
        </p:nvPicPr>
        <p:blipFill>
          <a:blip r:embed="rId6">
            <a:alphaModFix/>
          </a:blip>
          <a:stretch>
            <a:fillRect/>
          </a:stretch>
        </p:blipFill>
        <p:spPr>
          <a:xfrm>
            <a:off x="4345850" y="2847300"/>
            <a:ext cx="3821251" cy="2162460"/>
          </a:xfrm>
          <a:prstGeom prst="rect">
            <a:avLst/>
          </a:prstGeom>
          <a:noFill/>
          <a:ln>
            <a:noFill/>
          </a:ln>
        </p:spPr>
      </p:pic>
      <p:sp>
        <p:nvSpPr>
          <p:cNvPr id="1071" name="Google Shape;1071;g2ee18b63062_0_337"/>
          <p:cNvSpPr/>
          <p:nvPr/>
        </p:nvSpPr>
        <p:spPr>
          <a:xfrm rot="2700000">
            <a:off x="36759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72" name="Google Shape;1072;g2ee18b63062_0_337"/>
          <p:cNvSpPr/>
          <p:nvPr/>
        </p:nvSpPr>
        <p:spPr>
          <a:xfrm rot="2700000">
            <a:off x="359144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73" name="Google Shape;1073;g2ee18b63062_0_337"/>
          <p:cNvSpPr/>
          <p:nvPr/>
        </p:nvSpPr>
        <p:spPr>
          <a:xfrm rot="2700000">
            <a:off x="788029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g2ee18b63062_0_34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079" name="Google Shape;1079;g2ee18b63062_0_3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80" name="Google Shape;1080;g2ee18b63062_0_348"/>
          <p:cNvPicPr preferRelativeResize="0"/>
          <p:nvPr/>
        </p:nvPicPr>
        <p:blipFill>
          <a:blip r:embed="rId3">
            <a:alphaModFix/>
          </a:blip>
          <a:stretch>
            <a:fillRect/>
          </a:stretch>
        </p:blipFill>
        <p:spPr>
          <a:xfrm>
            <a:off x="311700" y="619100"/>
            <a:ext cx="3854724" cy="2166250"/>
          </a:xfrm>
          <a:prstGeom prst="rect">
            <a:avLst/>
          </a:prstGeom>
          <a:noFill/>
          <a:ln>
            <a:noFill/>
          </a:ln>
        </p:spPr>
      </p:pic>
      <p:pic>
        <p:nvPicPr>
          <p:cNvPr id="1081" name="Google Shape;1081;g2ee18b63062_0_348"/>
          <p:cNvPicPr preferRelativeResize="0"/>
          <p:nvPr/>
        </p:nvPicPr>
        <p:blipFill>
          <a:blip r:embed="rId4">
            <a:alphaModFix/>
          </a:blip>
          <a:stretch>
            <a:fillRect/>
          </a:stretch>
        </p:blipFill>
        <p:spPr>
          <a:xfrm>
            <a:off x="4617725" y="664050"/>
            <a:ext cx="3854725" cy="2167704"/>
          </a:xfrm>
          <a:prstGeom prst="rect">
            <a:avLst/>
          </a:prstGeom>
          <a:noFill/>
          <a:ln>
            <a:noFill/>
          </a:ln>
        </p:spPr>
      </p:pic>
      <p:pic>
        <p:nvPicPr>
          <p:cNvPr id="1082" name="Google Shape;1082;g2ee18b63062_0_348"/>
          <p:cNvPicPr preferRelativeResize="0"/>
          <p:nvPr/>
        </p:nvPicPr>
        <p:blipFill>
          <a:blip r:embed="rId5">
            <a:alphaModFix/>
          </a:blip>
          <a:stretch>
            <a:fillRect/>
          </a:stretch>
        </p:blipFill>
        <p:spPr>
          <a:xfrm>
            <a:off x="311700" y="2881300"/>
            <a:ext cx="3854724" cy="2175523"/>
          </a:xfrm>
          <a:prstGeom prst="rect">
            <a:avLst/>
          </a:prstGeom>
          <a:noFill/>
          <a:ln>
            <a:noFill/>
          </a:ln>
        </p:spPr>
      </p:pic>
      <p:pic>
        <p:nvPicPr>
          <p:cNvPr id="1083" name="Google Shape;1083;g2ee18b63062_0_348"/>
          <p:cNvPicPr preferRelativeResize="0"/>
          <p:nvPr/>
        </p:nvPicPr>
        <p:blipFill>
          <a:blip r:embed="rId6">
            <a:alphaModFix/>
          </a:blip>
          <a:stretch>
            <a:fillRect/>
          </a:stretch>
        </p:blipFill>
        <p:spPr>
          <a:xfrm>
            <a:off x="4617725" y="2883612"/>
            <a:ext cx="3854724" cy="2170891"/>
          </a:xfrm>
          <a:prstGeom prst="rect">
            <a:avLst/>
          </a:prstGeom>
          <a:noFill/>
          <a:ln>
            <a:noFill/>
          </a:ln>
        </p:spPr>
      </p:pic>
      <p:sp>
        <p:nvSpPr>
          <p:cNvPr id="1084" name="Google Shape;1084;g2ee18b63062_0_348"/>
          <p:cNvSpPr/>
          <p:nvPr/>
        </p:nvSpPr>
        <p:spPr>
          <a:xfrm rot="2700000">
            <a:off x="3878274" y="23802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85" name="Google Shape;1085;g2ee18b63062_0_348"/>
          <p:cNvSpPr/>
          <p:nvPr/>
        </p:nvSpPr>
        <p:spPr>
          <a:xfrm rot="2700000">
            <a:off x="2998474" y="46920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86" name="Google Shape;1086;g2ee18b63062_0_348"/>
          <p:cNvSpPr/>
          <p:nvPr/>
        </p:nvSpPr>
        <p:spPr>
          <a:xfrm rot="2700000">
            <a:off x="4859524" y="46920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g2ee18b63062_0_389"/>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092" name="Google Shape;1092;g2ee18b63062_0_3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93" name="Google Shape;1093;g2ee18b63062_0_389"/>
          <p:cNvPicPr preferRelativeResize="0"/>
          <p:nvPr/>
        </p:nvPicPr>
        <p:blipFill>
          <a:blip r:embed="rId3">
            <a:alphaModFix/>
          </a:blip>
          <a:stretch>
            <a:fillRect/>
          </a:stretch>
        </p:blipFill>
        <p:spPr>
          <a:xfrm>
            <a:off x="96125" y="666463"/>
            <a:ext cx="3821251" cy="2167088"/>
          </a:xfrm>
          <a:prstGeom prst="rect">
            <a:avLst/>
          </a:prstGeom>
          <a:noFill/>
          <a:ln>
            <a:noFill/>
          </a:ln>
        </p:spPr>
      </p:pic>
      <p:pic>
        <p:nvPicPr>
          <p:cNvPr id="1094" name="Google Shape;1094;g2ee18b63062_0_389"/>
          <p:cNvPicPr preferRelativeResize="0"/>
          <p:nvPr/>
        </p:nvPicPr>
        <p:blipFill>
          <a:blip r:embed="rId4">
            <a:alphaModFix/>
          </a:blip>
          <a:stretch>
            <a:fillRect/>
          </a:stretch>
        </p:blipFill>
        <p:spPr>
          <a:xfrm>
            <a:off x="4345850" y="669700"/>
            <a:ext cx="3821250" cy="2160631"/>
          </a:xfrm>
          <a:prstGeom prst="rect">
            <a:avLst/>
          </a:prstGeom>
          <a:noFill/>
          <a:ln>
            <a:noFill/>
          </a:ln>
        </p:spPr>
      </p:pic>
      <p:pic>
        <p:nvPicPr>
          <p:cNvPr id="1095" name="Google Shape;1095;g2ee18b63062_0_389"/>
          <p:cNvPicPr preferRelativeResize="0"/>
          <p:nvPr/>
        </p:nvPicPr>
        <p:blipFill>
          <a:blip r:embed="rId5">
            <a:alphaModFix/>
          </a:blip>
          <a:stretch>
            <a:fillRect/>
          </a:stretch>
        </p:blipFill>
        <p:spPr>
          <a:xfrm>
            <a:off x="96125" y="2838062"/>
            <a:ext cx="3821251" cy="2180937"/>
          </a:xfrm>
          <a:prstGeom prst="rect">
            <a:avLst/>
          </a:prstGeom>
          <a:noFill/>
          <a:ln>
            <a:noFill/>
          </a:ln>
        </p:spPr>
      </p:pic>
      <p:pic>
        <p:nvPicPr>
          <p:cNvPr id="1096" name="Google Shape;1096;g2ee18b63062_0_389"/>
          <p:cNvPicPr preferRelativeResize="0"/>
          <p:nvPr/>
        </p:nvPicPr>
        <p:blipFill>
          <a:blip r:embed="rId6">
            <a:alphaModFix/>
          </a:blip>
          <a:stretch>
            <a:fillRect/>
          </a:stretch>
        </p:blipFill>
        <p:spPr>
          <a:xfrm>
            <a:off x="4345850" y="2839725"/>
            <a:ext cx="3821251" cy="2177612"/>
          </a:xfrm>
          <a:prstGeom prst="rect">
            <a:avLst/>
          </a:prstGeom>
          <a:noFill/>
          <a:ln>
            <a:noFill/>
          </a:ln>
        </p:spPr>
      </p:pic>
      <p:sp>
        <p:nvSpPr>
          <p:cNvPr id="1097" name="Google Shape;1097;g2ee18b63062_0_389"/>
          <p:cNvSpPr/>
          <p:nvPr/>
        </p:nvSpPr>
        <p:spPr>
          <a:xfrm rot="2700000">
            <a:off x="333007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98" name="Google Shape;1098;g2ee18b63062_0_389"/>
          <p:cNvSpPr/>
          <p:nvPr/>
        </p:nvSpPr>
        <p:spPr>
          <a:xfrm rot="2700000">
            <a:off x="218482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99" name="Google Shape;1099;g2ee18b63062_0_389"/>
          <p:cNvSpPr/>
          <p:nvPr/>
        </p:nvSpPr>
        <p:spPr>
          <a:xfrm rot="2700000">
            <a:off x="583342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00" name="Google Shape;1100;g2ee18b63062_0_389"/>
          <p:cNvSpPr/>
          <p:nvPr/>
        </p:nvSpPr>
        <p:spPr>
          <a:xfrm rot="2700000">
            <a:off x="729209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01" name="Google Shape;1101;g2ee18b63062_0_389"/>
          <p:cNvSpPr/>
          <p:nvPr/>
        </p:nvSpPr>
        <p:spPr>
          <a:xfrm rot="2700000">
            <a:off x="672719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g2ee18b63062_0_39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07" name="Google Shape;1107;g2ee18b63062_0_3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08" name="Google Shape;1108;g2ee18b63062_0_398"/>
          <p:cNvPicPr preferRelativeResize="0"/>
          <p:nvPr/>
        </p:nvPicPr>
        <p:blipFill>
          <a:blip r:embed="rId3">
            <a:alphaModFix/>
          </a:blip>
          <a:stretch>
            <a:fillRect/>
          </a:stretch>
        </p:blipFill>
        <p:spPr>
          <a:xfrm>
            <a:off x="797175" y="572700"/>
            <a:ext cx="7549639" cy="4266001"/>
          </a:xfrm>
          <a:prstGeom prst="rect">
            <a:avLst/>
          </a:prstGeom>
          <a:noFill/>
          <a:ln>
            <a:noFill/>
          </a:ln>
        </p:spPr>
      </p:pic>
      <p:sp>
        <p:nvSpPr>
          <p:cNvPr id="1109" name="Google Shape;1109;g2ee18b63062_0_398"/>
          <p:cNvSpPr/>
          <p:nvPr/>
        </p:nvSpPr>
        <p:spPr>
          <a:xfrm rot="2700000">
            <a:off x="6066784" y="4185391"/>
            <a:ext cx="396263" cy="650821"/>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2ee18b63062_0_356"/>
          <p:cNvSpPr txBox="1"/>
          <p:nvPr>
            <p:ph type="title"/>
          </p:nvPr>
        </p:nvSpPr>
        <p:spPr>
          <a:xfrm>
            <a:off x="311700" y="218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Remarques</a:t>
            </a:r>
            <a:endParaRPr/>
          </a:p>
        </p:txBody>
      </p:sp>
      <p:sp>
        <p:nvSpPr>
          <p:cNvPr id="1115" name="Google Shape;1115;g2ee18b63062_0_356"/>
          <p:cNvSpPr txBox="1"/>
          <p:nvPr>
            <p:ph idx="1" type="body"/>
          </p:nvPr>
        </p:nvSpPr>
        <p:spPr>
          <a:xfrm>
            <a:off x="311700" y="791325"/>
            <a:ext cx="8520600" cy="4120800"/>
          </a:xfrm>
          <a:prstGeom prst="rect">
            <a:avLst/>
          </a:prstGeom>
          <a:noFill/>
          <a:ln>
            <a:noFill/>
          </a:ln>
        </p:spPr>
        <p:txBody>
          <a:bodyPr anchorCtr="0" anchor="t" bIns="91425" lIns="91425" spcFirstLastPara="1" rIns="91425" wrap="square" tIns="91425">
            <a:normAutofit fontScale="85000" lnSpcReduction="10000"/>
          </a:bodyPr>
          <a:lstStyle/>
          <a:p>
            <a:pPr indent="-325755" lvl="0" marL="457200" rtl="0" algn="l">
              <a:lnSpc>
                <a:spcPct val="115000"/>
              </a:lnSpc>
              <a:spcBef>
                <a:spcPts val="0"/>
              </a:spcBef>
              <a:spcAft>
                <a:spcPts val="0"/>
              </a:spcAft>
              <a:buSzPct val="100000"/>
              <a:buChar char="●"/>
            </a:pPr>
            <a:r>
              <a:rPr lang="fr"/>
              <a:t>La </a:t>
            </a:r>
            <a:r>
              <a:rPr b="1" lang="fr"/>
              <a:t>piscine </a:t>
            </a:r>
            <a:r>
              <a:rPr lang="fr"/>
              <a:t>est le facteur de consommation d’énergie </a:t>
            </a:r>
            <a:r>
              <a:rPr b="1" lang="fr"/>
              <a:t>le plus important</a:t>
            </a:r>
            <a:r>
              <a:rPr lang="fr"/>
              <a:t> car : </a:t>
            </a:r>
            <a:endParaRPr/>
          </a:p>
          <a:p>
            <a:pPr indent="-304165" lvl="1" marL="914400" rtl="0" algn="l">
              <a:lnSpc>
                <a:spcPct val="115000"/>
              </a:lnSpc>
              <a:spcBef>
                <a:spcPts val="0"/>
              </a:spcBef>
              <a:spcAft>
                <a:spcPts val="0"/>
              </a:spcAft>
              <a:buSzPct val="100000"/>
              <a:buChar char="○"/>
            </a:pPr>
            <a:r>
              <a:rPr lang="fr"/>
              <a:t>Le cluster 7 est plus énergivore que le cluster 2</a:t>
            </a:r>
            <a:endParaRPr/>
          </a:p>
          <a:p>
            <a:pPr indent="-325755" lvl="0" marL="457200" rtl="0" algn="l">
              <a:lnSpc>
                <a:spcPct val="115000"/>
              </a:lnSpc>
              <a:spcBef>
                <a:spcPts val="0"/>
              </a:spcBef>
              <a:spcAft>
                <a:spcPts val="0"/>
              </a:spcAft>
              <a:buSzPct val="100000"/>
              <a:buChar char="●"/>
            </a:pPr>
            <a:r>
              <a:rPr lang="fr"/>
              <a:t>L’utilisation </a:t>
            </a:r>
            <a:r>
              <a:rPr b="1" lang="fr"/>
              <a:t>des appareils électroménagers </a:t>
            </a:r>
            <a:r>
              <a:rPr lang="fr"/>
              <a:t>sont des facteurs de consommation d’énergie</a:t>
            </a:r>
            <a:r>
              <a:rPr b="1" lang="fr"/>
              <a:t> plus important que les lumières</a:t>
            </a:r>
            <a:r>
              <a:rPr lang="fr"/>
              <a:t> car : </a:t>
            </a:r>
            <a:endParaRPr/>
          </a:p>
          <a:p>
            <a:pPr indent="-304165" lvl="1" marL="914400" rtl="0" algn="l">
              <a:lnSpc>
                <a:spcPct val="115000"/>
              </a:lnSpc>
              <a:spcBef>
                <a:spcPts val="0"/>
              </a:spcBef>
              <a:spcAft>
                <a:spcPts val="0"/>
              </a:spcAft>
              <a:buSzPct val="100000"/>
              <a:buChar char="○"/>
            </a:pPr>
            <a:r>
              <a:rPr lang="fr"/>
              <a:t>Le cluster 11 est plus énergivore que les clusters 3 et 10</a:t>
            </a:r>
            <a:endParaRPr/>
          </a:p>
          <a:p>
            <a:pPr indent="-325755" lvl="0" marL="457200" rtl="0" algn="l">
              <a:spcBef>
                <a:spcPts val="0"/>
              </a:spcBef>
              <a:spcAft>
                <a:spcPts val="0"/>
              </a:spcAft>
              <a:buSzPct val="100000"/>
              <a:buChar char="●"/>
            </a:pPr>
            <a:r>
              <a:rPr lang="fr"/>
              <a:t>L’utilisation du </a:t>
            </a:r>
            <a:r>
              <a:rPr b="1" lang="fr"/>
              <a:t>four </a:t>
            </a:r>
            <a:r>
              <a:rPr lang="fr"/>
              <a:t>est un facteur de consommation d’énergie</a:t>
            </a:r>
            <a:r>
              <a:rPr b="1" lang="fr"/>
              <a:t> plus important que la télévision </a:t>
            </a:r>
            <a:r>
              <a:rPr lang="fr"/>
              <a:t>car : </a:t>
            </a:r>
            <a:endParaRPr/>
          </a:p>
          <a:p>
            <a:pPr indent="-304165" lvl="1" marL="914400" rtl="0" algn="l">
              <a:spcBef>
                <a:spcPts val="0"/>
              </a:spcBef>
              <a:spcAft>
                <a:spcPts val="0"/>
              </a:spcAft>
              <a:buSzPct val="100000"/>
              <a:buChar char="○"/>
            </a:pPr>
            <a:r>
              <a:rPr lang="fr"/>
              <a:t>Le cluster 4 est plus énergivore que le clusters 12</a:t>
            </a:r>
            <a:endParaRPr/>
          </a:p>
          <a:p>
            <a:pPr indent="-325755" lvl="0" marL="457200" rtl="0" algn="l">
              <a:spcBef>
                <a:spcPts val="0"/>
              </a:spcBef>
              <a:spcAft>
                <a:spcPts val="0"/>
              </a:spcAft>
              <a:buSzPct val="100000"/>
              <a:buChar char="●"/>
            </a:pPr>
            <a:r>
              <a:rPr lang="fr"/>
              <a:t>L’utilisation du </a:t>
            </a:r>
            <a:r>
              <a:rPr b="1" lang="fr"/>
              <a:t>nombreuses lumières longtemps (plus de 4h par jour) </a:t>
            </a:r>
            <a:r>
              <a:rPr lang="fr"/>
              <a:t>est un facteur de consommation d’énergie</a:t>
            </a:r>
            <a:r>
              <a:rPr b="1" lang="fr"/>
              <a:t> plus important que le four </a:t>
            </a:r>
            <a:r>
              <a:rPr lang="fr"/>
              <a:t>car : </a:t>
            </a:r>
            <a:endParaRPr/>
          </a:p>
          <a:p>
            <a:pPr indent="-304165" lvl="1" marL="914400" rtl="0" algn="l">
              <a:spcBef>
                <a:spcPts val="0"/>
              </a:spcBef>
              <a:spcAft>
                <a:spcPts val="0"/>
              </a:spcAft>
              <a:buSzPct val="100000"/>
              <a:buChar char="○"/>
            </a:pPr>
            <a:r>
              <a:rPr lang="fr"/>
              <a:t>Le cluster 10 est plus énergivore que le clusters 4</a:t>
            </a:r>
            <a:endParaRPr/>
          </a:p>
          <a:p>
            <a:pPr indent="-325755" lvl="0" marL="457200" rtl="0" algn="l">
              <a:spcBef>
                <a:spcPts val="0"/>
              </a:spcBef>
              <a:spcAft>
                <a:spcPts val="0"/>
              </a:spcAft>
              <a:buSzPct val="100000"/>
              <a:buChar char="●"/>
            </a:pPr>
            <a:r>
              <a:rPr b="1" lang="fr"/>
              <a:t>Laisser allumer des lumières toute la nuit </a:t>
            </a:r>
            <a:r>
              <a:rPr lang="fr"/>
              <a:t>est un facteur de consommation d’énergie</a:t>
            </a:r>
            <a:r>
              <a:rPr b="1" lang="fr"/>
              <a:t> plus important que l’utilisation du nombreuses lumières longtemps (plus de 4h par jour)  </a:t>
            </a:r>
            <a:r>
              <a:rPr lang="fr"/>
              <a:t>car : </a:t>
            </a:r>
            <a:endParaRPr/>
          </a:p>
          <a:p>
            <a:pPr indent="-304165" lvl="1" marL="914400" rtl="0" algn="l">
              <a:spcBef>
                <a:spcPts val="0"/>
              </a:spcBef>
              <a:spcAft>
                <a:spcPts val="0"/>
              </a:spcAft>
              <a:buSzPct val="100000"/>
              <a:buChar char="○"/>
            </a:pPr>
            <a:r>
              <a:rPr lang="fr"/>
              <a:t>Le cluster 3 est plus énergivore que le clusters 10</a:t>
            </a:r>
            <a:endParaRPr/>
          </a:p>
          <a:p>
            <a:pPr indent="-325755" lvl="0" marL="457200" rtl="0" algn="l">
              <a:spcBef>
                <a:spcPts val="0"/>
              </a:spcBef>
              <a:spcAft>
                <a:spcPts val="0"/>
              </a:spcAft>
              <a:buSzPct val="100000"/>
              <a:buChar char="●"/>
            </a:pPr>
            <a:r>
              <a:rPr b="1" lang="fr"/>
              <a:t>Laisser allumer des lumières peu de temps (moins de 4h par jour) </a:t>
            </a:r>
            <a:r>
              <a:rPr lang="fr"/>
              <a:t>est un facteur de consommation d’énergie</a:t>
            </a:r>
            <a:r>
              <a:rPr b="1" lang="fr"/>
              <a:t> moins important que la télévision  </a:t>
            </a:r>
            <a:r>
              <a:rPr lang="fr"/>
              <a:t>car : </a:t>
            </a:r>
            <a:endParaRPr/>
          </a:p>
          <a:p>
            <a:pPr indent="-304165" lvl="1" marL="914400" rtl="0" algn="l">
              <a:spcBef>
                <a:spcPts val="0"/>
              </a:spcBef>
              <a:spcAft>
                <a:spcPts val="0"/>
              </a:spcAft>
              <a:buSzPct val="100000"/>
              <a:buChar char="○"/>
            </a:pPr>
            <a:r>
              <a:rPr lang="fr"/>
              <a:t>Le cluster 12 est plus énergivore que le clusters 6</a:t>
            </a:r>
            <a:endParaRPr/>
          </a:p>
        </p:txBody>
      </p:sp>
      <p:sp>
        <p:nvSpPr>
          <p:cNvPr id="1116" name="Google Shape;1116;g2ee18b63062_0_3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g2ee5aaa3875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122" name="Google Shape;1122;g2ee5aaa3875_0_1"/>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a:t>
            </a:r>
            <a:r>
              <a:rPr b="1" lang="fr"/>
              <a:t>K-Means</a:t>
            </a:r>
            <a:r>
              <a:rPr lang="fr"/>
              <a:t> et </a:t>
            </a:r>
            <a:r>
              <a:rPr b="1" lang="fr"/>
              <a:t>13 clusters</a:t>
            </a:r>
            <a:endParaRPr b="1"/>
          </a:p>
        </p:txBody>
      </p:sp>
      <p:pic>
        <p:nvPicPr>
          <p:cNvPr id="1123" name="Google Shape;1123;g2ee5aaa3875_0_1"/>
          <p:cNvPicPr preferRelativeResize="0"/>
          <p:nvPr/>
        </p:nvPicPr>
        <p:blipFill>
          <a:blip r:embed="rId3">
            <a:alphaModFix/>
          </a:blip>
          <a:stretch>
            <a:fillRect/>
          </a:stretch>
        </p:blipFill>
        <p:spPr>
          <a:xfrm>
            <a:off x="4572000" y="1442175"/>
            <a:ext cx="4449149" cy="2878644"/>
          </a:xfrm>
          <a:prstGeom prst="rect">
            <a:avLst/>
          </a:prstGeom>
          <a:noFill/>
          <a:ln>
            <a:noFill/>
          </a:ln>
        </p:spPr>
      </p:pic>
      <p:pic>
        <p:nvPicPr>
          <p:cNvPr id="1124" name="Google Shape;1124;g2ee5aaa3875_0_1"/>
          <p:cNvPicPr preferRelativeResize="0"/>
          <p:nvPr/>
        </p:nvPicPr>
        <p:blipFill>
          <a:blip r:embed="rId4">
            <a:alphaModFix/>
          </a:blip>
          <a:stretch>
            <a:fillRect/>
          </a:stretch>
        </p:blipFill>
        <p:spPr>
          <a:xfrm>
            <a:off x="76600" y="1320050"/>
            <a:ext cx="4449150" cy="31229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ed7ce466f7_0_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Dans ce dataset, il y a 7 variables catégorielles qui sont donc encodées en 144 colonnes.</a:t>
            </a:r>
            <a:endParaRPr/>
          </a:p>
          <a:p>
            <a:pPr indent="0" lvl="0" marL="0" rtl="0" algn="l">
              <a:spcBef>
                <a:spcPts val="0"/>
              </a:spcBef>
              <a:spcAft>
                <a:spcPts val="0"/>
              </a:spcAft>
              <a:buNone/>
            </a:pPr>
            <a:r>
              <a:rPr lang="fr">
                <a:solidFill>
                  <a:schemeClr val="dk2"/>
                </a:solidFill>
              </a:rPr>
              <a:t>Le dataset contient maintenant</a:t>
            </a:r>
            <a:r>
              <a:rPr lang="fr"/>
              <a:t> </a:t>
            </a:r>
            <a:r>
              <a:rPr b="1" lang="fr">
                <a:solidFill>
                  <a:schemeClr val="dk2"/>
                </a:solidFill>
              </a:rPr>
              <a:t>4</a:t>
            </a:r>
            <a:r>
              <a:rPr b="1" lang="fr">
                <a:solidFill>
                  <a:schemeClr val="dk2"/>
                </a:solidFill>
              </a:rPr>
              <a:t>12</a:t>
            </a:r>
            <a:r>
              <a:rPr b="1" lang="fr">
                <a:solidFill>
                  <a:schemeClr val="dk2"/>
                </a:solidFill>
              </a:rPr>
              <a:t> variables</a:t>
            </a:r>
            <a:r>
              <a:rPr lang="fr"/>
              <a:t>.</a:t>
            </a:r>
            <a:endParaRPr/>
          </a:p>
        </p:txBody>
      </p:sp>
      <p:sp>
        <p:nvSpPr>
          <p:cNvPr id="140" name="Google Shape;140;g2ed7ce466f7_0_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141" name="Google Shape;141;g2ed7ce466f7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Encodage des données catégorielles</a:t>
            </a:r>
            <a:endParaRPr/>
          </a:p>
        </p:txBody>
      </p:sp>
      <p:pic>
        <p:nvPicPr>
          <p:cNvPr id="142" name="Google Shape;142;g2ed7ce466f7_0_1"/>
          <p:cNvPicPr preferRelativeResize="0"/>
          <p:nvPr/>
        </p:nvPicPr>
        <p:blipFill>
          <a:blip r:embed="rId3">
            <a:alphaModFix/>
          </a:blip>
          <a:stretch>
            <a:fillRect/>
          </a:stretch>
        </p:blipFill>
        <p:spPr>
          <a:xfrm>
            <a:off x="1881175" y="2253388"/>
            <a:ext cx="5381625" cy="24098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g2ee5aaa3875_0_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Inertie</a:t>
            </a:r>
            <a:endParaRPr/>
          </a:p>
        </p:txBody>
      </p:sp>
      <p:sp>
        <p:nvSpPr>
          <p:cNvPr id="1130" name="Google Shape;1130;g2ee5aaa3875_0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131" name="Google Shape;1131;g2ee5aaa3875_0_8"/>
          <p:cNvPicPr preferRelativeResize="0"/>
          <p:nvPr/>
        </p:nvPicPr>
        <p:blipFill>
          <a:blip r:embed="rId3">
            <a:alphaModFix/>
          </a:blip>
          <a:stretch>
            <a:fillRect/>
          </a:stretch>
        </p:blipFill>
        <p:spPr>
          <a:xfrm>
            <a:off x="2191025" y="1017725"/>
            <a:ext cx="4761961" cy="38209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g2ee5aaa3875_0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137" name="Google Shape;1137;g2ee5aaa3875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38" name="Google Shape;1138;g2ee5aaa3875_0_14"/>
          <p:cNvPicPr preferRelativeResize="0"/>
          <p:nvPr/>
        </p:nvPicPr>
        <p:blipFill>
          <a:blip r:embed="rId3">
            <a:alphaModFix/>
          </a:blip>
          <a:stretch>
            <a:fillRect/>
          </a:stretch>
        </p:blipFill>
        <p:spPr>
          <a:xfrm>
            <a:off x="1343725" y="1017725"/>
            <a:ext cx="6456526" cy="36140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g2ee5aaa3875_0_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144" name="Google Shape;1144;g2ee5aaa3875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45" name="Google Shape;1145;g2ee5aaa3875_0_20"/>
          <p:cNvPicPr preferRelativeResize="0"/>
          <p:nvPr/>
        </p:nvPicPr>
        <p:blipFill>
          <a:blip r:embed="rId3">
            <a:alphaModFix/>
          </a:blip>
          <a:stretch>
            <a:fillRect/>
          </a:stretch>
        </p:blipFill>
        <p:spPr>
          <a:xfrm>
            <a:off x="1356450" y="1017725"/>
            <a:ext cx="6431100" cy="36238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g2ee5aaa3875_0_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151" name="Google Shape;1151;g2ee5aaa3875_0_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13 clusters</a:t>
            </a:r>
            <a:endParaRPr/>
          </a:p>
        </p:txBody>
      </p:sp>
      <p:sp>
        <p:nvSpPr>
          <p:cNvPr id="1152" name="Google Shape;1152;g2ee5aaa3875_0_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7500" lnSpcReduction="10000"/>
          </a:bodyPr>
          <a:lstStyle/>
          <a:p>
            <a:pPr indent="-317182" lvl="0" marL="457200" rtl="0" algn="l">
              <a:lnSpc>
                <a:spcPct val="115000"/>
              </a:lnSpc>
              <a:spcBef>
                <a:spcPts val="0"/>
              </a:spcBef>
              <a:spcAft>
                <a:spcPts val="0"/>
              </a:spcAft>
              <a:buSzPct val="100000"/>
              <a:buChar char="●"/>
            </a:pPr>
            <a:r>
              <a:rPr lang="fr"/>
              <a:t>Cluster 0 : Les ménages utilisant beaucoup la télévision</a:t>
            </a:r>
            <a:endParaRPr/>
          </a:p>
          <a:p>
            <a:pPr indent="-317182" lvl="0" marL="457200" rtl="0" algn="l">
              <a:lnSpc>
                <a:spcPct val="115000"/>
              </a:lnSpc>
              <a:spcBef>
                <a:spcPts val="0"/>
              </a:spcBef>
              <a:spcAft>
                <a:spcPts val="0"/>
              </a:spcAft>
              <a:buSzPct val="100000"/>
              <a:buChar char="●"/>
            </a:pPr>
            <a:r>
              <a:rPr lang="fr"/>
              <a:t>Cluster 1 : Les ménages utilisant intensivement le four, beaucoup la piscine, le lave-linge et les lumières la nuit</a:t>
            </a:r>
            <a:endParaRPr/>
          </a:p>
          <a:p>
            <a:pPr indent="-317182" lvl="0" marL="457200" rtl="0" algn="l">
              <a:lnSpc>
                <a:spcPct val="115000"/>
              </a:lnSpc>
              <a:spcBef>
                <a:spcPts val="0"/>
              </a:spcBef>
              <a:spcAft>
                <a:spcPts val="0"/>
              </a:spcAft>
              <a:buSzPct val="100000"/>
              <a:buChar char="●"/>
            </a:pPr>
            <a:r>
              <a:rPr lang="fr"/>
              <a:t>Cluster 2 : Les ménages utilisant tout très peu</a:t>
            </a:r>
            <a:endParaRPr/>
          </a:p>
          <a:p>
            <a:pPr indent="-317182" lvl="0" marL="457200" rtl="0" algn="l">
              <a:lnSpc>
                <a:spcPct val="115000"/>
              </a:lnSpc>
              <a:spcBef>
                <a:spcPts val="0"/>
              </a:spcBef>
              <a:spcAft>
                <a:spcPts val="0"/>
              </a:spcAft>
              <a:buSzPct val="100000"/>
              <a:buChar char="●"/>
            </a:pPr>
            <a:r>
              <a:rPr lang="fr"/>
              <a:t>Cluster 3 : Les ménages allumant beaucoup l’électroménager</a:t>
            </a:r>
            <a:endParaRPr/>
          </a:p>
          <a:p>
            <a:pPr indent="-317182" lvl="0" marL="457200" rtl="0" algn="l">
              <a:lnSpc>
                <a:spcPct val="115000"/>
              </a:lnSpc>
              <a:spcBef>
                <a:spcPts val="0"/>
              </a:spcBef>
              <a:spcAft>
                <a:spcPts val="0"/>
              </a:spcAft>
              <a:buSzPct val="100000"/>
              <a:buChar char="●"/>
            </a:pPr>
            <a:r>
              <a:rPr lang="fr"/>
              <a:t>Cluster 4 : Les ménages utilisant peu la piscine, le jacuzzi et le four</a:t>
            </a:r>
            <a:endParaRPr/>
          </a:p>
          <a:p>
            <a:pPr indent="-317182" lvl="0" marL="457200" rtl="0" algn="l">
              <a:lnSpc>
                <a:spcPct val="115000"/>
              </a:lnSpc>
              <a:spcBef>
                <a:spcPts val="0"/>
              </a:spcBef>
              <a:spcAft>
                <a:spcPts val="0"/>
              </a:spcAft>
              <a:buSzPct val="100000"/>
              <a:buChar char="●"/>
            </a:pPr>
            <a:r>
              <a:rPr lang="fr"/>
              <a:t>Cluster 5 : Les ménages utilisant les lumières surtout pendant 4 à 8 heures par jour en journée</a:t>
            </a:r>
            <a:endParaRPr/>
          </a:p>
          <a:p>
            <a:pPr indent="-317182" lvl="0" marL="457200" rtl="0" algn="l">
              <a:lnSpc>
                <a:spcPct val="115000"/>
              </a:lnSpc>
              <a:spcBef>
                <a:spcPts val="0"/>
              </a:spcBef>
              <a:spcAft>
                <a:spcPts val="0"/>
              </a:spcAft>
              <a:buSzPct val="100000"/>
              <a:buChar char="●"/>
            </a:pPr>
            <a:r>
              <a:rPr lang="fr"/>
              <a:t>Cluster 6 : Les ménages </a:t>
            </a:r>
            <a:r>
              <a:rPr lang="fr"/>
              <a:t>utilisant beaucoup l</a:t>
            </a:r>
            <a:r>
              <a:rPr lang="fr"/>
              <a:t>es lumières en journée, la piscine et le jacuzzi</a:t>
            </a:r>
            <a:endParaRPr/>
          </a:p>
          <a:p>
            <a:pPr indent="-317182" lvl="0" marL="457200" rtl="0" algn="l">
              <a:spcBef>
                <a:spcPts val="0"/>
              </a:spcBef>
              <a:spcAft>
                <a:spcPts val="0"/>
              </a:spcAft>
              <a:buSzPct val="100000"/>
              <a:buChar char="●"/>
            </a:pPr>
            <a:r>
              <a:rPr lang="fr"/>
              <a:t>Cluster 7 : Les ménages utilisant beaucoup les lumières la nuit</a:t>
            </a:r>
            <a:endParaRPr/>
          </a:p>
          <a:p>
            <a:pPr indent="-317182" lvl="0" marL="457200" rtl="0" algn="l">
              <a:spcBef>
                <a:spcPts val="0"/>
              </a:spcBef>
              <a:spcAft>
                <a:spcPts val="0"/>
              </a:spcAft>
              <a:buSzPct val="100000"/>
              <a:buChar char="●"/>
            </a:pPr>
            <a:r>
              <a:rPr lang="fr"/>
              <a:t>Cluster 8 : Les ménages </a:t>
            </a:r>
            <a:r>
              <a:rPr lang="fr"/>
              <a:t>utilisant les lumières surtout pendant plus de 8h par jour en journée</a:t>
            </a:r>
            <a:endParaRPr/>
          </a:p>
          <a:p>
            <a:pPr indent="-317182" lvl="0" marL="457200" rtl="0" algn="l">
              <a:spcBef>
                <a:spcPts val="0"/>
              </a:spcBef>
              <a:spcAft>
                <a:spcPts val="0"/>
              </a:spcAft>
              <a:buSzPct val="100000"/>
              <a:buChar char="●"/>
            </a:pPr>
            <a:r>
              <a:rPr lang="fr"/>
              <a:t>Cluster 9 : Les ménages utilisant beaucoup le four</a:t>
            </a:r>
            <a:endParaRPr/>
          </a:p>
          <a:p>
            <a:pPr indent="-317182" lvl="0" marL="457200" rtl="0" algn="l">
              <a:spcBef>
                <a:spcPts val="0"/>
              </a:spcBef>
              <a:spcAft>
                <a:spcPts val="0"/>
              </a:spcAft>
              <a:buSzPct val="100000"/>
              <a:buChar char="●"/>
            </a:pPr>
            <a:r>
              <a:rPr lang="fr"/>
              <a:t>Cluster 10 : Les ménages utilisant beaucoup la piscine et le </a:t>
            </a:r>
            <a:r>
              <a:rPr lang="fr"/>
              <a:t>jacuzzi</a:t>
            </a:r>
            <a:r>
              <a:rPr lang="fr"/>
              <a:t> mais peu la télévision</a:t>
            </a:r>
            <a:endParaRPr/>
          </a:p>
          <a:p>
            <a:pPr indent="-317182" lvl="0" marL="457200" rtl="0" algn="l">
              <a:spcBef>
                <a:spcPts val="0"/>
              </a:spcBef>
              <a:spcAft>
                <a:spcPts val="0"/>
              </a:spcAft>
              <a:buSzPct val="100000"/>
              <a:buChar char="●"/>
            </a:pPr>
            <a:r>
              <a:rPr lang="fr"/>
              <a:t>Cluster 11 : Les ménages utilisant beaucoup l’électroménager</a:t>
            </a:r>
            <a:endParaRPr/>
          </a:p>
          <a:p>
            <a:pPr indent="-317182" lvl="0" marL="457200" rtl="0" algn="l">
              <a:spcBef>
                <a:spcPts val="0"/>
              </a:spcBef>
              <a:spcAft>
                <a:spcPts val="0"/>
              </a:spcAft>
              <a:buSzPct val="100000"/>
              <a:buChar char="●"/>
            </a:pPr>
            <a:r>
              <a:rPr lang="fr"/>
              <a:t>Cluster 12 : Les ménages modérés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2ee5aaa3875_0_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158" name="Google Shape;1158;g2ee5aaa3875_0_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159" name="Google Shape;1159;g2ee5aaa3875_0_32"/>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13</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160" name="Google Shape;1160;g2ee5aaa3875_0_32"/>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161" name="Google Shape;1161;g2ee5aaa3875_0_32"/>
          <p:cNvPicPr preferRelativeResize="0"/>
          <p:nvPr/>
        </p:nvPicPr>
        <p:blipFill>
          <a:blip r:embed="rId3">
            <a:alphaModFix/>
          </a:blip>
          <a:stretch>
            <a:fillRect/>
          </a:stretch>
        </p:blipFill>
        <p:spPr>
          <a:xfrm>
            <a:off x="3073900" y="1118150"/>
            <a:ext cx="2996190" cy="29072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2ee5aaa3875_0_40"/>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67" name="Google Shape;1167;g2ee5aaa3875_0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68" name="Google Shape;1168;g2ee5aaa3875_0_40"/>
          <p:cNvPicPr preferRelativeResize="0"/>
          <p:nvPr/>
        </p:nvPicPr>
        <p:blipFill>
          <a:blip r:embed="rId3">
            <a:alphaModFix/>
          </a:blip>
          <a:stretch>
            <a:fillRect/>
          </a:stretch>
        </p:blipFill>
        <p:spPr>
          <a:xfrm>
            <a:off x="238125" y="670688"/>
            <a:ext cx="3821249" cy="2158654"/>
          </a:xfrm>
          <a:prstGeom prst="rect">
            <a:avLst/>
          </a:prstGeom>
          <a:noFill/>
          <a:ln>
            <a:noFill/>
          </a:ln>
        </p:spPr>
      </p:pic>
      <p:pic>
        <p:nvPicPr>
          <p:cNvPr id="1169" name="Google Shape;1169;g2ee5aaa3875_0_40"/>
          <p:cNvPicPr preferRelativeResize="0"/>
          <p:nvPr/>
        </p:nvPicPr>
        <p:blipFill>
          <a:blip r:embed="rId4">
            <a:alphaModFix/>
          </a:blip>
          <a:stretch>
            <a:fillRect/>
          </a:stretch>
        </p:blipFill>
        <p:spPr>
          <a:xfrm>
            <a:off x="4345850" y="675013"/>
            <a:ext cx="3821249" cy="2150032"/>
          </a:xfrm>
          <a:prstGeom prst="rect">
            <a:avLst/>
          </a:prstGeom>
          <a:noFill/>
          <a:ln>
            <a:noFill/>
          </a:ln>
        </p:spPr>
      </p:pic>
      <p:pic>
        <p:nvPicPr>
          <p:cNvPr id="1170" name="Google Shape;1170;g2ee5aaa3875_0_40"/>
          <p:cNvPicPr preferRelativeResize="0"/>
          <p:nvPr/>
        </p:nvPicPr>
        <p:blipFill>
          <a:blip r:embed="rId5">
            <a:alphaModFix/>
          </a:blip>
          <a:stretch>
            <a:fillRect/>
          </a:stretch>
        </p:blipFill>
        <p:spPr>
          <a:xfrm>
            <a:off x="238125" y="2865551"/>
            <a:ext cx="3821250" cy="2125961"/>
          </a:xfrm>
          <a:prstGeom prst="rect">
            <a:avLst/>
          </a:prstGeom>
          <a:noFill/>
          <a:ln>
            <a:noFill/>
          </a:ln>
        </p:spPr>
      </p:pic>
      <p:pic>
        <p:nvPicPr>
          <p:cNvPr id="1171" name="Google Shape;1171;g2ee5aaa3875_0_40"/>
          <p:cNvPicPr preferRelativeResize="0"/>
          <p:nvPr/>
        </p:nvPicPr>
        <p:blipFill>
          <a:blip r:embed="rId6">
            <a:alphaModFix/>
          </a:blip>
          <a:stretch>
            <a:fillRect/>
          </a:stretch>
        </p:blipFill>
        <p:spPr>
          <a:xfrm>
            <a:off x="4345850" y="2850213"/>
            <a:ext cx="3821250" cy="2156636"/>
          </a:xfrm>
          <a:prstGeom prst="rect">
            <a:avLst/>
          </a:prstGeom>
          <a:noFill/>
          <a:ln>
            <a:noFill/>
          </a:ln>
        </p:spPr>
      </p:pic>
      <p:sp>
        <p:nvSpPr>
          <p:cNvPr id="1172" name="Google Shape;1172;g2ee5aaa3875_0_40"/>
          <p:cNvSpPr/>
          <p:nvPr/>
        </p:nvSpPr>
        <p:spPr>
          <a:xfrm rot="2700000">
            <a:off x="3733449" y="24727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3" name="Google Shape;1173;g2ee5aaa3875_0_40"/>
          <p:cNvSpPr/>
          <p:nvPr/>
        </p:nvSpPr>
        <p:spPr>
          <a:xfrm rot="2700000">
            <a:off x="7878474" y="24727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4" name="Google Shape;1174;g2ee5aaa3875_0_40"/>
          <p:cNvSpPr/>
          <p:nvPr/>
        </p:nvSpPr>
        <p:spPr>
          <a:xfrm rot="2700000">
            <a:off x="4636849" y="247270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5" name="Google Shape;1175;g2ee5aaa3875_0_40"/>
          <p:cNvSpPr/>
          <p:nvPr/>
        </p:nvSpPr>
        <p:spPr>
          <a:xfrm rot="2700000">
            <a:off x="5214949" y="247270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6" name="Google Shape;1176;g2ee5aaa3875_0_40"/>
          <p:cNvSpPr/>
          <p:nvPr/>
        </p:nvSpPr>
        <p:spPr>
          <a:xfrm rot="2700000">
            <a:off x="7577549" y="247270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7" name="Google Shape;1177;g2ee5aaa3875_0_40"/>
          <p:cNvSpPr/>
          <p:nvPr/>
        </p:nvSpPr>
        <p:spPr>
          <a:xfrm rot="2700000">
            <a:off x="5537249" y="466712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8" name="Google Shape;1178;g2ee5aaa3875_0_40"/>
          <p:cNvSpPr/>
          <p:nvPr/>
        </p:nvSpPr>
        <p:spPr>
          <a:xfrm rot="2700000">
            <a:off x="5275624" y="460532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9" name="Google Shape;1179;g2ee5aaa3875_0_40"/>
          <p:cNvSpPr/>
          <p:nvPr/>
        </p:nvSpPr>
        <p:spPr>
          <a:xfrm rot="2700000">
            <a:off x="787847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g2ee5aaa3875_0_52"/>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85" name="Google Shape;1185;g2ee5aaa3875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86" name="Google Shape;1186;g2ee5aaa3875_0_52"/>
          <p:cNvPicPr preferRelativeResize="0"/>
          <p:nvPr/>
        </p:nvPicPr>
        <p:blipFill>
          <a:blip r:embed="rId3">
            <a:alphaModFix/>
          </a:blip>
          <a:stretch>
            <a:fillRect/>
          </a:stretch>
        </p:blipFill>
        <p:spPr>
          <a:xfrm>
            <a:off x="311700" y="652912"/>
            <a:ext cx="3854726" cy="2189975"/>
          </a:xfrm>
          <a:prstGeom prst="rect">
            <a:avLst/>
          </a:prstGeom>
          <a:noFill/>
          <a:ln>
            <a:noFill/>
          </a:ln>
        </p:spPr>
      </p:pic>
      <p:pic>
        <p:nvPicPr>
          <p:cNvPr id="1187" name="Google Shape;1187;g2ee5aaa3875_0_52"/>
          <p:cNvPicPr preferRelativeResize="0"/>
          <p:nvPr/>
        </p:nvPicPr>
        <p:blipFill>
          <a:blip r:embed="rId4">
            <a:alphaModFix/>
          </a:blip>
          <a:stretch>
            <a:fillRect/>
          </a:stretch>
        </p:blipFill>
        <p:spPr>
          <a:xfrm>
            <a:off x="4617725" y="656500"/>
            <a:ext cx="3854725" cy="2182815"/>
          </a:xfrm>
          <a:prstGeom prst="rect">
            <a:avLst/>
          </a:prstGeom>
          <a:noFill/>
          <a:ln>
            <a:noFill/>
          </a:ln>
        </p:spPr>
      </p:pic>
      <p:pic>
        <p:nvPicPr>
          <p:cNvPr id="1188" name="Google Shape;1188;g2ee5aaa3875_0_52"/>
          <p:cNvPicPr preferRelativeResize="0"/>
          <p:nvPr/>
        </p:nvPicPr>
        <p:blipFill>
          <a:blip r:embed="rId5">
            <a:alphaModFix/>
          </a:blip>
          <a:stretch>
            <a:fillRect/>
          </a:stretch>
        </p:blipFill>
        <p:spPr>
          <a:xfrm>
            <a:off x="311700" y="2859725"/>
            <a:ext cx="3854726" cy="2218654"/>
          </a:xfrm>
          <a:prstGeom prst="rect">
            <a:avLst/>
          </a:prstGeom>
          <a:noFill/>
          <a:ln>
            <a:noFill/>
          </a:ln>
        </p:spPr>
      </p:pic>
      <p:pic>
        <p:nvPicPr>
          <p:cNvPr id="1189" name="Google Shape;1189;g2ee5aaa3875_0_52"/>
          <p:cNvPicPr preferRelativeResize="0"/>
          <p:nvPr/>
        </p:nvPicPr>
        <p:blipFill>
          <a:blip r:embed="rId6">
            <a:alphaModFix/>
          </a:blip>
          <a:stretch>
            <a:fillRect/>
          </a:stretch>
        </p:blipFill>
        <p:spPr>
          <a:xfrm>
            <a:off x="4617725" y="2854576"/>
            <a:ext cx="3854725" cy="2228950"/>
          </a:xfrm>
          <a:prstGeom prst="rect">
            <a:avLst/>
          </a:prstGeom>
          <a:noFill/>
          <a:ln>
            <a:noFill/>
          </a:ln>
        </p:spPr>
      </p:pic>
      <p:sp>
        <p:nvSpPr>
          <p:cNvPr id="1190" name="Google Shape;1190;g2ee5aaa3875_0_52"/>
          <p:cNvSpPr/>
          <p:nvPr/>
        </p:nvSpPr>
        <p:spPr>
          <a:xfrm rot="2700000">
            <a:off x="8191449" y="247677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91" name="Google Shape;1191;g2ee5aaa3875_0_52"/>
          <p:cNvSpPr/>
          <p:nvPr/>
        </p:nvSpPr>
        <p:spPr>
          <a:xfrm rot="2700000">
            <a:off x="7878474" y="24727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92" name="Google Shape;1192;g2ee5aaa3875_0_52"/>
          <p:cNvSpPr/>
          <p:nvPr/>
        </p:nvSpPr>
        <p:spPr>
          <a:xfrm rot="2700000">
            <a:off x="3581324" y="46671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93" name="Google Shape;1193;g2ee5aaa3875_0_52"/>
          <p:cNvSpPr/>
          <p:nvPr/>
        </p:nvSpPr>
        <p:spPr>
          <a:xfrm rot="2700000">
            <a:off x="3876824" y="469200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94" name="Google Shape;1194;g2ee5aaa3875_0_52"/>
          <p:cNvSpPr/>
          <p:nvPr/>
        </p:nvSpPr>
        <p:spPr>
          <a:xfrm rot="2700000">
            <a:off x="3288599" y="466712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95" name="Google Shape;1195;g2ee5aaa3875_0_52"/>
          <p:cNvSpPr/>
          <p:nvPr/>
        </p:nvSpPr>
        <p:spPr>
          <a:xfrm rot="2700000">
            <a:off x="624324" y="469200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96" name="Google Shape;1196;g2ee5aaa3875_0_52"/>
          <p:cNvSpPr/>
          <p:nvPr/>
        </p:nvSpPr>
        <p:spPr>
          <a:xfrm rot="2700000">
            <a:off x="2685761" y="469200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97" name="Google Shape;1197;g2ee5aaa3875_0_52"/>
          <p:cNvSpPr/>
          <p:nvPr/>
        </p:nvSpPr>
        <p:spPr>
          <a:xfrm rot="2700000">
            <a:off x="8224074" y="47320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g2ee5aaa3875_0_6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203" name="Google Shape;1203;g2ee5aaa3875_0_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04" name="Google Shape;1204;g2ee5aaa3875_0_64"/>
          <p:cNvPicPr preferRelativeResize="0"/>
          <p:nvPr/>
        </p:nvPicPr>
        <p:blipFill>
          <a:blip r:embed="rId3">
            <a:alphaModFix/>
          </a:blip>
          <a:stretch>
            <a:fillRect/>
          </a:stretch>
        </p:blipFill>
        <p:spPr>
          <a:xfrm>
            <a:off x="96125" y="679337"/>
            <a:ext cx="3821249" cy="2141357"/>
          </a:xfrm>
          <a:prstGeom prst="rect">
            <a:avLst/>
          </a:prstGeom>
          <a:noFill/>
          <a:ln>
            <a:noFill/>
          </a:ln>
        </p:spPr>
      </p:pic>
      <p:pic>
        <p:nvPicPr>
          <p:cNvPr id="1205" name="Google Shape;1205;g2ee5aaa3875_0_64"/>
          <p:cNvPicPr preferRelativeResize="0"/>
          <p:nvPr/>
        </p:nvPicPr>
        <p:blipFill>
          <a:blip r:embed="rId4">
            <a:alphaModFix/>
          </a:blip>
          <a:stretch>
            <a:fillRect/>
          </a:stretch>
        </p:blipFill>
        <p:spPr>
          <a:xfrm>
            <a:off x="4345850" y="667487"/>
            <a:ext cx="3821249" cy="2165063"/>
          </a:xfrm>
          <a:prstGeom prst="rect">
            <a:avLst/>
          </a:prstGeom>
          <a:noFill/>
          <a:ln>
            <a:noFill/>
          </a:ln>
        </p:spPr>
      </p:pic>
      <p:pic>
        <p:nvPicPr>
          <p:cNvPr id="1206" name="Google Shape;1206;g2ee5aaa3875_0_64"/>
          <p:cNvPicPr preferRelativeResize="0"/>
          <p:nvPr/>
        </p:nvPicPr>
        <p:blipFill>
          <a:blip r:embed="rId5">
            <a:alphaModFix/>
          </a:blip>
          <a:stretch>
            <a:fillRect/>
          </a:stretch>
        </p:blipFill>
        <p:spPr>
          <a:xfrm>
            <a:off x="311700" y="2842013"/>
            <a:ext cx="3821249" cy="2173034"/>
          </a:xfrm>
          <a:prstGeom prst="rect">
            <a:avLst/>
          </a:prstGeom>
          <a:noFill/>
          <a:ln>
            <a:noFill/>
          </a:ln>
        </p:spPr>
      </p:pic>
      <p:pic>
        <p:nvPicPr>
          <p:cNvPr id="1207" name="Google Shape;1207;g2ee5aaa3875_0_64"/>
          <p:cNvPicPr preferRelativeResize="0"/>
          <p:nvPr/>
        </p:nvPicPr>
        <p:blipFill>
          <a:blip r:embed="rId6">
            <a:alphaModFix/>
          </a:blip>
          <a:stretch>
            <a:fillRect/>
          </a:stretch>
        </p:blipFill>
        <p:spPr>
          <a:xfrm>
            <a:off x="4345850" y="2845625"/>
            <a:ext cx="3821250" cy="2165828"/>
          </a:xfrm>
          <a:prstGeom prst="rect">
            <a:avLst/>
          </a:prstGeom>
          <a:noFill/>
          <a:ln>
            <a:noFill/>
          </a:ln>
        </p:spPr>
      </p:pic>
      <p:sp>
        <p:nvSpPr>
          <p:cNvPr id="1208" name="Google Shape;1208;g2ee5aaa3875_0_64"/>
          <p:cNvSpPr/>
          <p:nvPr/>
        </p:nvSpPr>
        <p:spPr>
          <a:xfrm rot="2700000">
            <a:off x="683774" y="2475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09" name="Google Shape;1209;g2ee5aaa3875_0_64"/>
          <p:cNvSpPr/>
          <p:nvPr/>
        </p:nvSpPr>
        <p:spPr>
          <a:xfrm rot="2700000">
            <a:off x="2750524" y="247522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10" name="Google Shape;1210;g2ee5aaa3875_0_64"/>
          <p:cNvSpPr/>
          <p:nvPr/>
        </p:nvSpPr>
        <p:spPr>
          <a:xfrm rot="2700000">
            <a:off x="7841174" y="247522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11" name="Google Shape;1211;g2ee5aaa3875_0_64"/>
          <p:cNvSpPr/>
          <p:nvPr/>
        </p:nvSpPr>
        <p:spPr>
          <a:xfrm rot="2700000">
            <a:off x="57957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12" name="Google Shape;1212;g2ee5aaa3875_0_64"/>
          <p:cNvSpPr/>
          <p:nvPr/>
        </p:nvSpPr>
        <p:spPr>
          <a:xfrm rot="2700000">
            <a:off x="383439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13" name="Google Shape;1213;g2ee5aaa3875_0_64"/>
          <p:cNvSpPr/>
          <p:nvPr/>
        </p:nvSpPr>
        <p:spPr>
          <a:xfrm rot="2700000">
            <a:off x="6116149" y="463622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14" name="Google Shape;1214;g2ee5aaa3875_0_64"/>
          <p:cNvSpPr/>
          <p:nvPr/>
        </p:nvSpPr>
        <p:spPr>
          <a:xfrm rot="2700000">
            <a:off x="7870674" y="46671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15" name="Google Shape;1215;g2ee5aaa3875_0_64"/>
          <p:cNvSpPr/>
          <p:nvPr/>
        </p:nvSpPr>
        <p:spPr>
          <a:xfrm rot="2700000">
            <a:off x="7574049" y="4605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g2ee5aaa3875_0_7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221" name="Google Shape;1221;g2ee5aaa3875_0_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22" name="Google Shape;1222;g2ee5aaa3875_0_78"/>
          <p:cNvPicPr preferRelativeResize="0"/>
          <p:nvPr/>
        </p:nvPicPr>
        <p:blipFill>
          <a:blip r:embed="rId3">
            <a:alphaModFix/>
          </a:blip>
          <a:stretch>
            <a:fillRect/>
          </a:stretch>
        </p:blipFill>
        <p:spPr>
          <a:xfrm>
            <a:off x="1095700" y="602688"/>
            <a:ext cx="6952600" cy="39381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g2ee5aaa3875_0_85"/>
          <p:cNvSpPr txBox="1"/>
          <p:nvPr>
            <p:ph type="title"/>
          </p:nvPr>
        </p:nvSpPr>
        <p:spPr>
          <a:xfrm>
            <a:off x="311700" y="218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Remarques</a:t>
            </a:r>
            <a:endParaRPr/>
          </a:p>
        </p:txBody>
      </p:sp>
      <p:sp>
        <p:nvSpPr>
          <p:cNvPr id="1228" name="Google Shape;1228;g2ee5aaa3875_0_85"/>
          <p:cNvSpPr txBox="1"/>
          <p:nvPr>
            <p:ph idx="1" type="body"/>
          </p:nvPr>
        </p:nvSpPr>
        <p:spPr>
          <a:xfrm>
            <a:off x="311700" y="791325"/>
            <a:ext cx="8520600" cy="41208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fr"/>
              <a:t>L’utilisation </a:t>
            </a:r>
            <a:r>
              <a:rPr b="1" lang="fr"/>
              <a:t>des appareils électroménagers </a:t>
            </a:r>
            <a:r>
              <a:rPr lang="fr"/>
              <a:t>sont des facteurs de consommation d’énergie</a:t>
            </a:r>
            <a:r>
              <a:rPr b="1" lang="fr"/>
              <a:t> plus important que les lumières</a:t>
            </a:r>
            <a:r>
              <a:rPr lang="fr"/>
              <a:t> car : </a:t>
            </a:r>
            <a:endParaRPr/>
          </a:p>
          <a:p>
            <a:pPr indent="-317500" lvl="1" marL="914400" rtl="0" algn="l">
              <a:lnSpc>
                <a:spcPct val="115000"/>
              </a:lnSpc>
              <a:spcBef>
                <a:spcPts val="0"/>
              </a:spcBef>
              <a:spcAft>
                <a:spcPts val="0"/>
              </a:spcAft>
              <a:buSzPts val="1400"/>
              <a:buChar char="○"/>
            </a:pPr>
            <a:r>
              <a:rPr lang="fr"/>
              <a:t>Le cluster 11 est plus énergivore que les clusters 7 et 8</a:t>
            </a:r>
            <a:endParaRPr/>
          </a:p>
          <a:p>
            <a:pPr indent="-342900" lvl="0" marL="457200" rtl="0" algn="l">
              <a:spcBef>
                <a:spcPts val="0"/>
              </a:spcBef>
              <a:spcAft>
                <a:spcPts val="0"/>
              </a:spcAft>
              <a:buSzPts val="1800"/>
              <a:buChar char="●"/>
            </a:pPr>
            <a:r>
              <a:rPr lang="fr"/>
              <a:t>L’utilisation du </a:t>
            </a:r>
            <a:r>
              <a:rPr b="1" lang="fr"/>
              <a:t>four </a:t>
            </a:r>
            <a:r>
              <a:rPr lang="fr"/>
              <a:t>est un facteur de consommation d’énergie</a:t>
            </a:r>
            <a:r>
              <a:rPr b="1" lang="fr"/>
              <a:t> plus important que la télévision </a:t>
            </a:r>
            <a:r>
              <a:rPr lang="fr"/>
              <a:t>car : </a:t>
            </a:r>
            <a:endParaRPr/>
          </a:p>
          <a:p>
            <a:pPr indent="-317500" lvl="1" marL="914400" rtl="0" algn="l">
              <a:spcBef>
                <a:spcPts val="0"/>
              </a:spcBef>
              <a:spcAft>
                <a:spcPts val="0"/>
              </a:spcAft>
              <a:buSzPts val="1400"/>
              <a:buChar char="○"/>
            </a:pPr>
            <a:r>
              <a:rPr lang="fr"/>
              <a:t>Le cluster 9 est plus énergivore que le clusters 0</a:t>
            </a:r>
            <a:endParaRPr/>
          </a:p>
          <a:p>
            <a:pPr indent="-342900" lvl="0" marL="457200" rtl="0" algn="l">
              <a:spcBef>
                <a:spcPts val="0"/>
              </a:spcBef>
              <a:spcAft>
                <a:spcPts val="0"/>
              </a:spcAft>
              <a:buSzPts val="1800"/>
              <a:buChar char="●"/>
            </a:pPr>
            <a:r>
              <a:rPr lang="fr"/>
              <a:t>L’utilisation du </a:t>
            </a:r>
            <a:r>
              <a:rPr b="1" lang="fr"/>
              <a:t>nombreuses lumières longtemps (moins de 8h par jour) </a:t>
            </a:r>
            <a:r>
              <a:rPr lang="fr"/>
              <a:t>est un facteur de consommation d’énergie</a:t>
            </a:r>
            <a:r>
              <a:rPr b="1" lang="fr"/>
              <a:t> plus important que le four </a:t>
            </a:r>
            <a:r>
              <a:rPr lang="fr"/>
              <a:t>car : </a:t>
            </a:r>
            <a:endParaRPr/>
          </a:p>
          <a:p>
            <a:pPr indent="-317500" lvl="1" marL="914400" rtl="0" algn="l">
              <a:spcBef>
                <a:spcPts val="0"/>
              </a:spcBef>
              <a:spcAft>
                <a:spcPts val="0"/>
              </a:spcAft>
              <a:buSzPts val="1400"/>
              <a:buChar char="○"/>
            </a:pPr>
            <a:r>
              <a:rPr lang="fr"/>
              <a:t>Les clusters 5 et 6 est plus énergivore que le clusters 9</a:t>
            </a:r>
            <a:endParaRPr/>
          </a:p>
          <a:p>
            <a:pPr indent="-342900" lvl="0" marL="457200" rtl="0" algn="l">
              <a:spcBef>
                <a:spcPts val="0"/>
              </a:spcBef>
              <a:spcAft>
                <a:spcPts val="0"/>
              </a:spcAft>
              <a:buSzPts val="1800"/>
              <a:buChar char="●"/>
            </a:pPr>
            <a:r>
              <a:rPr b="1" lang="fr"/>
              <a:t>Laisser allumer des lumières toute la nuit </a:t>
            </a:r>
            <a:r>
              <a:rPr lang="fr"/>
              <a:t>est un facteur de consommation d’énergie</a:t>
            </a:r>
            <a:r>
              <a:rPr b="1" lang="fr"/>
              <a:t> plus important que l’utilisation de nombreuses lumières longtemps en journée </a:t>
            </a:r>
            <a:r>
              <a:rPr lang="fr"/>
              <a:t>car : </a:t>
            </a:r>
            <a:endParaRPr/>
          </a:p>
          <a:p>
            <a:pPr indent="-317500" lvl="1" marL="914400" rtl="0" algn="l">
              <a:spcBef>
                <a:spcPts val="0"/>
              </a:spcBef>
              <a:spcAft>
                <a:spcPts val="0"/>
              </a:spcAft>
              <a:buSzPts val="1400"/>
              <a:buChar char="○"/>
            </a:pPr>
            <a:r>
              <a:rPr lang="fr"/>
              <a:t>Le cluster 7 est plus énergivore que les clusters 8 et 5</a:t>
            </a:r>
            <a:endParaRPr/>
          </a:p>
          <a:p>
            <a:pPr indent="-342900" lvl="0" marL="457200" rtl="0" algn="l">
              <a:spcBef>
                <a:spcPts val="0"/>
              </a:spcBef>
              <a:spcAft>
                <a:spcPts val="0"/>
              </a:spcAft>
              <a:buSzPts val="1800"/>
              <a:buChar char="●"/>
            </a:pPr>
            <a:r>
              <a:rPr lang="fr"/>
              <a:t>Le </a:t>
            </a:r>
            <a:r>
              <a:rPr b="1" lang="fr"/>
              <a:t>lave-vaisselle</a:t>
            </a:r>
            <a:r>
              <a:rPr lang="fr"/>
              <a:t> est un facteur de consommation d’énergie bien </a:t>
            </a:r>
            <a:r>
              <a:rPr b="1" lang="fr"/>
              <a:t>moins important que le lave-linge et le sèche-linge</a:t>
            </a:r>
            <a:r>
              <a:rPr lang="fr"/>
              <a:t> car :</a:t>
            </a:r>
            <a:endParaRPr/>
          </a:p>
          <a:p>
            <a:pPr indent="-317500" lvl="1" marL="914400" rtl="0" algn="l">
              <a:spcBef>
                <a:spcPts val="0"/>
              </a:spcBef>
              <a:spcAft>
                <a:spcPts val="0"/>
              </a:spcAft>
              <a:buSzPts val="1400"/>
              <a:buChar char="○"/>
            </a:pPr>
            <a:r>
              <a:rPr lang="fr"/>
              <a:t>Le cluster 11 est plus énergivore que le cluster 3</a:t>
            </a:r>
            <a:endParaRPr/>
          </a:p>
        </p:txBody>
      </p:sp>
      <p:sp>
        <p:nvSpPr>
          <p:cNvPr id="1229" name="Google Shape;1229;g2ee5aaa3875_0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e810586e8c_0_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Variables target</a:t>
            </a:r>
            <a:endParaRPr/>
          </a:p>
        </p:txBody>
      </p:sp>
      <p:sp>
        <p:nvSpPr>
          <p:cNvPr id="148" name="Google Shape;148;g2e810586e8c_0_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sz="1400"/>
              <a:t>Au début de notre étude, nous avions identifié 3 variables cibles : </a:t>
            </a:r>
            <a:endParaRPr sz="1400"/>
          </a:p>
          <a:p>
            <a:pPr indent="-317500" lvl="0" marL="457200" rtl="0" algn="l">
              <a:lnSpc>
                <a:spcPct val="115000"/>
              </a:lnSpc>
              <a:spcBef>
                <a:spcPts val="0"/>
              </a:spcBef>
              <a:spcAft>
                <a:spcPts val="0"/>
              </a:spcAft>
              <a:buSzPts val="1400"/>
              <a:buChar char="●"/>
            </a:pPr>
            <a:r>
              <a:rPr lang="fr" sz="1400"/>
              <a:t>KWH : quantité totale d’électricité utilisé en kilowatt-heure</a:t>
            </a:r>
            <a:endParaRPr sz="1400"/>
          </a:p>
          <a:p>
            <a:pPr indent="-317500" lvl="0" marL="457200" rtl="0" algn="l">
              <a:lnSpc>
                <a:spcPct val="115000"/>
              </a:lnSpc>
              <a:spcBef>
                <a:spcPts val="0"/>
              </a:spcBef>
              <a:spcAft>
                <a:spcPts val="0"/>
              </a:spcAft>
              <a:buSzPts val="1400"/>
              <a:buChar char="●"/>
            </a:pPr>
            <a:r>
              <a:rPr lang="fr" sz="1400"/>
              <a:t>BTUEL : quantité totale d’électricité utilisé en BTU (British Thermal Unit)</a:t>
            </a:r>
            <a:endParaRPr sz="1400"/>
          </a:p>
          <a:p>
            <a:pPr indent="-317500" lvl="0" marL="457200" rtl="0" algn="l">
              <a:lnSpc>
                <a:spcPct val="115000"/>
              </a:lnSpc>
              <a:spcBef>
                <a:spcPts val="0"/>
              </a:spcBef>
              <a:spcAft>
                <a:spcPts val="0"/>
              </a:spcAft>
              <a:buSzPts val="1400"/>
              <a:buChar char="●"/>
            </a:pPr>
            <a:r>
              <a:rPr lang="fr" sz="1400"/>
              <a:t>DOLLAREL : coût total de l’électricité consommé en dollar</a:t>
            </a:r>
            <a:endParaRPr sz="1400"/>
          </a:p>
          <a:p>
            <a:pPr indent="0" lvl="0" marL="0" rtl="0" algn="l">
              <a:lnSpc>
                <a:spcPct val="115000"/>
              </a:lnSpc>
              <a:spcBef>
                <a:spcPts val="0"/>
              </a:spcBef>
              <a:spcAft>
                <a:spcPts val="0"/>
              </a:spcAft>
              <a:buSzPts val="1800"/>
              <a:buNone/>
            </a:pPr>
            <a:r>
              <a:rPr lang="fr" sz="1400"/>
              <a:t>Cependant, après avoir effectué une analyse de corrélation sur ces variables, il est possible de réduire ce nombre à deux, en gardant KWH et DOLLAREL.</a:t>
            </a:r>
            <a:endParaRPr sz="1400"/>
          </a:p>
          <a:p>
            <a:pPr indent="0" lvl="0" marL="0" rtl="0" algn="l">
              <a:lnSpc>
                <a:spcPct val="115000"/>
              </a:lnSpc>
              <a:spcBef>
                <a:spcPts val="0"/>
              </a:spcBef>
              <a:spcAft>
                <a:spcPts val="0"/>
              </a:spcAft>
              <a:buSzPts val="1800"/>
              <a:buNone/>
            </a:pPr>
            <a:r>
              <a:t/>
            </a:r>
            <a:endParaRPr sz="1400"/>
          </a:p>
          <a:p>
            <a:pPr indent="0" lvl="0" marL="0" rtl="0" algn="l">
              <a:spcBef>
                <a:spcPts val="0"/>
              </a:spcBef>
              <a:spcAft>
                <a:spcPts val="0"/>
              </a:spcAft>
              <a:buNone/>
            </a:pPr>
            <a:r>
              <a:rPr lang="fr">
                <a:solidFill>
                  <a:schemeClr val="dk2"/>
                </a:solidFill>
              </a:rPr>
              <a:t>Le dataset contient maintenant</a:t>
            </a:r>
            <a:r>
              <a:rPr lang="fr"/>
              <a:t> </a:t>
            </a:r>
            <a:r>
              <a:rPr b="1" lang="fr">
                <a:solidFill>
                  <a:schemeClr val="dk2"/>
                </a:solidFill>
              </a:rPr>
              <a:t>414 variables</a:t>
            </a:r>
            <a:r>
              <a:rPr lang="fr"/>
              <a:t>.</a:t>
            </a:r>
            <a:endParaRPr sz="1400"/>
          </a:p>
        </p:txBody>
      </p:sp>
      <p:sp>
        <p:nvSpPr>
          <p:cNvPr id="149" name="Google Shape;149;g2e810586e8c_0_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50" name="Google Shape;150;g2e810586e8c_0_83"/>
          <p:cNvPicPr preferRelativeResize="0"/>
          <p:nvPr/>
        </p:nvPicPr>
        <p:blipFill rotWithShape="1">
          <a:blip r:embed="rId3">
            <a:alphaModFix/>
          </a:blip>
          <a:srcRect b="0" l="0" r="0" t="0"/>
          <a:stretch/>
        </p:blipFill>
        <p:spPr>
          <a:xfrm>
            <a:off x="4999313" y="2485225"/>
            <a:ext cx="2605825" cy="25006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g2ee18b63062_0_155"/>
          <p:cNvSpPr txBox="1"/>
          <p:nvPr>
            <p:ph type="title"/>
          </p:nvPr>
        </p:nvSpPr>
        <p:spPr>
          <a:xfrm>
            <a:off x="311700" y="211750"/>
            <a:ext cx="8520600" cy="940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Différences entre </a:t>
            </a:r>
            <a:r>
              <a:rPr b="1" lang="fr"/>
              <a:t>K-Means</a:t>
            </a:r>
            <a:r>
              <a:rPr lang="fr"/>
              <a:t> et </a:t>
            </a:r>
            <a:r>
              <a:rPr b="1" lang="fr"/>
              <a:t>Kernel K-means</a:t>
            </a:r>
            <a:r>
              <a:rPr lang="fr"/>
              <a:t> </a:t>
            </a:r>
            <a:endParaRPr/>
          </a:p>
          <a:p>
            <a:pPr indent="0" lvl="0" marL="0" rtl="0" algn="ctr">
              <a:spcBef>
                <a:spcPts val="0"/>
              </a:spcBef>
              <a:spcAft>
                <a:spcPts val="0"/>
              </a:spcAft>
              <a:buNone/>
            </a:pPr>
            <a:r>
              <a:rPr lang="fr"/>
              <a:t>avec </a:t>
            </a:r>
            <a:r>
              <a:rPr b="1" lang="fr"/>
              <a:t>13 clusters</a:t>
            </a:r>
            <a:endParaRPr b="1"/>
          </a:p>
        </p:txBody>
      </p:sp>
      <p:sp>
        <p:nvSpPr>
          <p:cNvPr id="1235" name="Google Shape;1235;g2ee18b63062_0_1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236" name="Google Shape;1236;g2ee18b63062_0_155"/>
          <p:cNvPicPr preferRelativeResize="0"/>
          <p:nvPr/>
        </p:nvPicPr>
        <p:blipFill>
          <a:blip r:embed="rId3">
            <a:alphaModFix/>
          </a:blip>
          <a:stretch>
            <a:fillRect/>
          </a:stretch>
        </p:blipFill>
        <p:spPr>
          <a:xfrm>
            <a:off x="4572000" y="1152550"/>
            <a:ext cx="4364726" cy="3063641"/>
          </a:xfrm>
          <a:prstGeom prst="rect">
            <a:avLst/>
          </a:prstGeom>
          <a:noFill/>
          <a:ln>
            <a:noFill/>
          </a:ln>
        </p:spPr>
      </p:pic>
      <p:pic>
        <p:nvPicPr>
          <p:cNvPr id="1237" name="Google Shape;1237;g2ee18b63062_0_155"/>
          <p:cNvPicPr preferRelativeResize="0"/>
          <p:nvPr/>
        </p:nvPicPr>
        <p:blipFill>
          <a:blip r:embed="rId4">
            <a:alphaModFix/>
          </a:blip>
          <a:stretch>
            <a:fillRect/>
          </a:stretch>
        </p:blipFill>
        <p:spPr>
          <a:xfrm>
            <a:off x="82050" y="1179050"/>
            <a:ext cx="4364733" cy="31229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g2efadcfe83a_0_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243" name="Google Shape;1243;g2efadcfe83a_0_62"/>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comportementales avec </a:t>
            </a:r>
            <a:r>
              <a:rPr b="1" lang="fr"/>
              <a:t>DBSCAN</a:t>
            </a:r>
            <a:endParaRPr b="1"/>
          </a:p>
        </p:txBody>
      </p:sp>
      <p:pic>
        <p:nvPicPr>
          <p:cNvPr id="1244" name="Google Shape;1244;g2efadcfe83a_0_62"/>
          <p:cNvPicPr preferRelativeResize="0"/>
          <p:nvPr/>
        </p:nvPicPr>
        <p:blipFill>
          <a:blip r:embed="rId3">
            <a:alphaModFix/>
          </a:blip>
          <a:stretch>
            <a:fillRect/>
          </a:stretch>
        </p:blipFill>
        <p:spPr>
          <a:xfrm>
            <a:off x="146490" y="1358875"/>
            <a:ext cx="4338359" cy="3045250"/>
          </a:xfrm>
          <a:prstGeom prst="rect">
            <a:avLst/>
          </a:prstGeom>
          <a:noFill/>
          <a:ln>
            <a:noFill/>
          </a:ln>
        </p:spPr>
      </p:pic>
      <p:pic>
        <p:nvPicPr>
          <p:cNvPr id="1245" name="Google Shape;1245;g2efadcfe83a_0_62"/>
          <p:cNvPicPr preferRelativeResize="0"/>
          <p:nvPr/>
        </p:nvPicPr>
        <p:blipFill>
          <a:blip r:embed="rId4">
            <a:alphaModFix/>
          </a:blip>
          <a:stretch>
            <a:fillRect/>
          </a:stretch>
        </p:blipFill>
        <p:spPr>
          <a:xfrm>
            <a:off x="4599175" y="1333888"/>
            <a:ext cx="4267199" cy="309522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g2efadcfe83a_0_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251" name="Google Shape;1251;g2efadcfe83a_0_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52" name="Google Shape;1252;g2efadcfe83a_0_73"/>
          <p:cNvPicPr preferRelativeResize="0"/>
          <p:nvPr/>
        </p:nvPicPr>
        <p:blipFill>
          <a:blip r:embed="rId3">
            <a:alphaModFix/>
          </a:blip>
          <a:stretch>
            <a:fillRect/>
          </a:stretch>
        </p:blipFill>
        <p:spPr>
          <a:xfrm>
            <a:off x="2138363" y="1253275"/>
            <a:ext cx="4867275" cy="34099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g2efadcfe83a_0_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258" name="Google Shape;1258;g2efadcfe83a_0_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259" name="Google Shape;1259;g2efadcfe83a_0_80"/>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4</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260" name="Google Shape;1260;g2efadcfe83a_0_80"/>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261" name="Google Shape;1261;g2efadcfe83a_0_80"/>
          <p:cNvPicPr preferRelativeResize="0"/>
          <p:nvPr/>
        </p:nvPicPr>
        <p:blipFill>
          <a:blip r:embed="rId3">
            <a:alphaModFix/>
          </a:blip>
          <a:stretch>
            <a:fillRect/>
          </a:stretch>
        </p:blipFill>
        <p:spPr>
          <a:xfrm>
            <a:off x="2014338" y="1562350"/>
            <a:ext cx="5115325" cy="19703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g2efadcfe83a_0_89"/>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267" name="Google Shape;1267;g2efadcfe83a_0_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68" name="Google Shape;1268;g2efadcfe83a_0_89"/>
          <p:cNvPicPr preferRelativeResize="0"/>
          <p:nvPr/>
        </p:nvPicPr>
        <p:blipFill>
          <a:blip r:embed="rId3">
            <a:alphaModFix/>
          </a:blip>
          <a:stretch>
            <a:fillRect/>
          </a:stretch>
        </p:blipFill>
        <p:spPr>
          <a:xfrm>
            <a:off x="311700" y="655562"/>
            <a:ext cx="3821250" cy="2188882"/>
          </a:xfrm>
          <a:prstGeom prst="rect">
            <a:avLst/>
          </a:prstGeom>
          <a:noFill/>
          <a:ln>
            <a:noFill/>
          </a:ln>
        </p:spPr>
      </p:pic>
      <p:pic>
        <p:nvPicPr>
          <p:cNvPr id="1269" name="Google Shape;1269;g2efadcfe83a_0_89"/>
          <p:cNvPicPr preferRelativeResize="0"/>
          <p:nvPr/>
        </p:nvPicPr>
        <p:blipFill>
          <a:blip r:embed="rId4">
            <a:alphaModFix/>
          </a:blip>
          <a:stretch>
            <a:fillRect/>
          </a:stretch>
        </p:blipFill>
        <p:spPr>
          <a:xfrm>
            <a:off x="4345850" y="633425"/>
            <a:ext cx="3745446" cy="2188875"/>
          </a:xfrm>
          <a:prstGeom prst="rect">
            <a:avLst/>
          </a:prstGeom>
          <a:noFill/>
          <a:ln>
            <a:noFill/>
          </a:ln>
        </p:spPr>
      </p:pic>
      <p:pic>
        <p:nvPicPr>
          <p:cNvPr id="1270" name="Google Shape;1270;g2efadcfe83a_0_89"/>
          <p:cNvPicPr preferRelativeResize="0"/>
          <p:nvPr/>
        </p:nvPicPr>
        <p:blipFill>
          <a:blip r:embed="rId5">
            <a:alphaModFix/>
          </a:blip>
          <a:stretch>
            <a:fillRect/>
          </a:stretch>
        </p:blipFill>
        <p:spPr>
          <a:xfrm>
            <a:off x="367075" y="2847300"/>
            <a:ext cx="3710511" cy="2162450"/>
          </a:xfrm>
          <a:prstGeom prst="rect">
            <a:avLst/>
          </a:prstGeom>
          <a:noFill/>
          <a:ln>
            <a:noFill/>
          </a:ln>
        </p:spPr>
      </p:pic>
      <p:pic>
        <p:nvPicPr>
          <p:cNvPr id="1271" name="Google Shape;1271;g2efadcfe83a_0_89"/>
          <p:cNvPicPr preferRelativeResize="0"/>
          <p:nvPr/>
        </p:nvPicPr>
        <p:blipFill>
          <a:blip r:embed="rId6">
            <a:alphaModFix/>
          </a:blip>
          <a:stretch>
            <a:fillRect/>
          </a:stretch>
        </p:blipFill>
        <p:spPr>
          <a:xfrm>
            <a:off x="4345850" y="2828000"/>
            <a:ext cx="3745449" cy="220105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g2eb7818220b_0_4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Conclusion</a:t>
            </a:r>
            <a:endParaRPr/>
          </a:p>
        </p:txBody>
      </p:sp>
      <p:sp>
        <p:nvSpPr>
          <p:cNvPr id="1277" name="Google Shape;1277;g2eb7818220b_0_4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78" name="Google Shape;1278;g2eb7818220b_0_423"/>
          <p:cNvPicPr preferRelativeResize="0"/>
          <p:nvPr/>
        </p:nvPicPr>
        <p:blipFill>
          <a:blip r:embed="rId3">
            <a:alphaModFix/>
          </a:blip>
          <a:stretch>
            <a:fillRect/>
          </a:stretch>
        </p:blipFill>
        <p:spPr>
          <a:xfrm>
            <a:off x="2181225" y="1519238"/>
            <a:ext cx="4781550" cy="21050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g2ebb6df2ff5_0_12"/>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SzPct val="142857"/>
              <a:buNone/>
            </a:pPr>
            <a:r>
              <a:rPr lang="fr"/>
              <a:t>(ici on refait une sélection de features parmi les variables comportementales de la slide 70)</a:t>
            </a:r>
            <a:endParaRPr/>
          </a:p>
        </p:txBody>
      </p:sp>
      <p:sp>
        <p:nvSpPr>
          <p:cNvPr id="1284" name="Google Shape;1284;g2ebb6df2ff5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1 : Corrélation sur toutes les données</a:t>
            </a:r>
            <a:endParaRPr/>
          </a:p>
        </p:txBody>
      </p:sp>
      <p:sp>
        <p:nvSpPr>
          <p:cNvPr id="1290" name="Google Shape;129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291" name="Google Shape;1291;p19"/>
          <p:cNvPicPr preferRelativeResize="0"/>
          <p:nvPr/>
        </p:nvPicPr>
        <p:blipFill>
          <a:blip r:embed="rId3">
            <a:alphaModFix/>
          </a:blip>
          <a:stretch>
            <a:fillRect/>
          </a:stretch>
        </p:blipFill>
        <p:spPr>
          <a:xfrm>
            <a:off x="2595250" y="1170125"/>
            <a:ext cx="3953509" cy="34931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g2e9dc6b246e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1 : Résultats</a:t>
            </a:r>
            <a:endParaRPr/>
          </a:p>
        </p:txBody>
      </p:sp>
      <p:sp>
        <p:nvSpPr>
          <p:cNvPr id="1297" name="Google Shape;1297;g2e9dc6b246e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298" name="Google Shape;1298;g2e9dc6b246e_0_77"/>
          <p:cNvPicPr preferRelativeResize="0"/>
          <p:nvPr/>
        </p:nvPicPr>
        <p:blipFill>
          <a:blip r:embed="rId3">
            <a:alphaModFix/>
          </a:blip>
          <a:stretch>
            <a:fillRect/>
          </a:stretch>
        </p:blipFill>
        <p:spPr>
          <a:xfrm>
            <a:off x="1845375" y="1547238"/>
            <a:ext cx="5533750" cy="20490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Corrélation sur les données catégorisées</a:t>
            </a:r>
            <a:endParaRPr/>
          </a:p>
        </p:txBody>
      </p:sp>
      <p:sp>
        <p:nvSpPr>
          <p:cNvPr id="1304" name="Google Shape;130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305" name="Google Shape;1305;p20"/>
          <p:cNvPicPr preferRelativeResize="0"/>
          <p:nvPr/>
        </p:nvPicPr>
        <p:blipFill>
          <a:blip r:embed="rId3">
            <a:alphaModFix/>
          </a:blip>
          <a:stretch>
            <a:fillRect/>
          </a:stretch>
        </p:blipFill>
        <p:spPr>
          <a:xfrm>
            <a:off x="1975088" y="1170125"/>
            <a:ext cx="5193822" cy="349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e8551752f1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des variables</a:t>
            </a:r>
            <a:endParaRPr/>
          </a:p>
        </p:txBody>
      </p:sp>
      <p:sp>
        <p:nvSpPr>
          <p:cNvPr id="156" name="Google Shape;156;g2e8551752f1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Détection des paires de variables fortement corrélées (corrélation &gt; 0.9).</a:t>
            </a:r>
            <a:endParaRPr/>
          </a:p>
          <a:p>
            <a:pPr indent="-342900" lvl="0" marL="457200" rtl="0" algn="l">
              <a:lnSpc>
                <a:spcPct val="115000"/>
              </a:lnSpc>
              <a:spcBef>
                <a:spcPts val="0"/>
              </a:spcBef>
              <a:spcAft>
                <a:spcPts val="0"/>
              </a:spcAft>
              <a:buSzPts val="1800"/>
              <a:buChar char="●"/>
            </a:pPr>
            <a:r>
              <a:rPr lang="fr"/>
              <a:t>Suppression de ces variables pour réduire la redondance</a:t>
            </a:r>
            <a:endParaRPr/>
          </a:p>
          <a:p>
            <a:pPr indent="-342900" lvl="0" marL="457200" rtl="0" algn="l">
              <a:lnSpc>
                <a:spcPct val="115000"/>
              </a:lnSpc>
              <a:spcBef>
                <a:spcPts val="0"/>
              </a:spcBef>
              <a:spcAft>
                <a:spcPts val="0"/>
              </a:spcAft>
              <a:buSzPts val="1800"/>
              <a:buChar char="●"/>
            </a:pPr>
            <a:r>
              <a:rPr lang="fr"/>
              <a:t>Résultat : 105 variables ont été supprimées. </a:t>
            </a:r>
            <a:r>
              <a:rPr lang="fr">
                <a:solidFill>
                  <a:schemeClr val="dk2"/>
                </a:solidFill>
              </a:rPr>
              <a:t>Il reste </a:t>
            </a:r>
            <a:r>
              <a:rPr b="1" lang="fr">
                <a:solidFill>
                  <a:schemeClr val="dk2"/>
                </a:solidFill>
              </a:rPr>
              <a:t>309 variables</a:t>
            </a:r>
            <a:r>
              <a:rPr lang="fr">
                <a:solidFill>
                  <a:schemeClr val="dk2"/>
                </a:solidFill>
              </a:rPr>
              <a:t>.</a:t>
            </a:r>
            <a:endParaRPr>
              <a:solidFill>
                <a:schemeClr val="dk2"/>
              </a:solidFill>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Exemples : </a:t>
            </a:r>
            <a:endParaRPr/>
          </a:p>
          <a:p>
            <a:pPr indent="-342900" lvl="0" marL="457200" rtl="0" algn="l">
              <a:lnSpc>
                <a:spcPct val="115000"/>
              </a:lnSpc>
              <a:spcBef>
                <a:spcPts val="0"/>
              </a:spcBef>
              <a:spcAft>
                <a:spcPts val="0"/>
              </a:spcAft>
              <a:buSzPts val="1800"/>
              <a:buChar char="-"/>
            </a:pPr>
            <a:r>
              <a:rPr lang="fr"/>
              <a:t>toutes les variables “state_postal” corrélées avec les variables “state_name”</a:t>
            </a:r>
            <a:endParaRPr/>
          </a:p>
          <a:p>
            <a:pPr indent="-342900" lvl="0" marL="457200" rtl="0" algn="l">
              <a:lnSpc>
                <a:spcPct val="115000"/>
              </a:lnSpc>
              <a:spcBef>
                <a:spcPts val="0"/>
              </a:spcBef>
              <a:spcAft>
                <a:spcPts val="0"/>
              </a:spcAft>
              <a:buSzPts val="1800"/>
              <a:buChar char="-"/>
            </a:pPr>
            <a:r>
              <a:rPr lang="fr"/>
              <a:t>la variable “BA_climate_x0_Subarctic” corrélée avec “IECC_climate_code_x0_8AK”</a:t>
            </a:r>
            <a:endParaRPr/>
          </a:p>
          <a:p>
            <a:pPr indent="-342900" lvl="0" marL="457200" rtl="0" algn="l">
              <a:lnSpc>
                <a:spcPct val="115000"/>
              </a:lnSpc>
              <a:spcBef>
                <a:spcPts val="0"/>
              </a:spcBef>
              <a:spcAft>
                <a:spcPts val="0"/>
              </a:spcAft>
              <a:buSzPts val="1800"/>
              <a:buChar char="-"/>
            </a:pPr>
            <a:r>
              <a:rPr lang="fr"/>
              <a:t>la variable “AIRCOND” corrélée avec “ELCOOL”, ce qui nous indique que tous les climatiseurs utilisent l’électricité comme source d’énergie</a:t>
            </a:r>
            <a:endParaRPr/>
          </a:p>
        </p:txBody>
      </p:sp>
      <p:sp>
        <p:nvSpPr>
          <p:cNvPr id="157" name="Google Shape;157;g2e8551752f1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g2e9dc6b246e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Résultats</a:t>
            </a:r>
            <a:endParaRPr/>
          </a:p>
        </p:txBody>
      </p:sp>
      <p:sp>
        <p:nvSpPr>
          <p:cNvPr id="1311" name="Google Shape;1311;g2e9dc6b246e_0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312" name="Google Shape;1312;g2e9dc6b246e_0_85"/>
          <p:cNvPicPr preferRelativeResize="0"/>
          <p:nvPr/>
        </p:nvPicPr>
        <p:blipFill>
          <a:blip r:embed="rId3">
            <a:alphaModFix/>
          </a:blip>
          <a:stretch>
            <a:fillRect/>
          </a:stretch>
        </p:blipFill>
        <p:spPr>
          <a:xfrm>
            <a:off x="1510875" y="1266713"/>
            <a:ext cx="6122249" cy="26100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g2e9dc6b246e_0_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3 : Résultats du gain d’information sur toutes les variables</a:t>
            </a:r>
            <a:endParaRPr/>
          </a:p>
        </p:txBody>
      </p:sp>
      <p:sp>
        <p:nvSpPr>
          <p:cNvPr id="1318" name="Google Shape;1318;g2e9dc6b246e_0_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19" name="Google Shape;1319;g2e9dc6b246e_0_71"/>
          <p:cNvPicPr preferRelativeResize="0"/>
          <p:nvPr/>
        </p:nvPicPr>
        <p:blipFill>
          <a:blip r:embed="rId3">
            <a:alphaModFix/>
          </a:blip>
          <a:stretch>
            <a:fillRect/>
          </a:stretch>
        </p:blipFill>
        <p:spPr>
          <a:xfrm>
            <a:off x="967750" y="1306088"/>
            <a:ext cx="7208499" cy="25313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g2e9dc6b246e_0_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4 : Résultats du gain d’information par catégorie</a:t>
            </a:r>
            <a:endParaRPr/>
          </a:p>
        </p:txBody>
      </p:sp>
      <p:sp>
        <p:nvSpPr>
          <p:cNvPr id="1325" name="Google Shape;1325;g2e9dc6b246e_0_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26" name="Google Shape;1326;g2e9dc6b246e_0_94"/>
          <p:cNvPicPr preferRelativeResize="0"/>
          <p:nvPr/>
        </p:nvPicPr>
        <p:blipFill>
          <a:blip r:embed="rId3">
            <a:alphaModFix/>
          </a:blip>
          <a:stretch>
            <a:fillRect/>
          </a:stretch>
        </p:blipFill>
        <p:spPr>
          <a:xfrm>
            <a:off x="1576388" y="1081825"/>
            <a:ext cx="5991225" cy="35814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 sur les variables comportementales</a:t>
            </a:r>
            <a:endParaRPr/>
          </a:p>
          <a:p>
            <a:pPr indent="0" lvl="0" marL="0" rtl="0" algn="l">
              <a:lnSpc>
                <a:spcPct val="100000"/>
              </a:lnSpc>
              <a:spcBef>
                <a:spcPts val="0"/>
              </a:spcBef>
              <a:spcAft>
                <a:spcPts val="0"/>
              </a:spcAft>
              <a:buSzPct val="111111"/>
              <a:buNone/>
            </a:pPr>
            <a:r>
              <a:t/>
            </a:r>
            <a:endParaRPr/>
          </a:p>
        </p:txBody>
      </p:sp>
      <p:sp>
        <p:nvSpPr>
          <p:cNvPr id="1332" name="Google Shape;133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333" name="Google Shape;1333;p22"/>
          <p:cNvPicPr preferRelativeResize="0"/>
          <p:nvPr/>
        </p:nvPicPr>
        <p:blipFill>
          <a:blip r:embed="rId3">
            <a:alphaModFix/>
          </a:blip>
          <a:stretch>
            <a:fillRect/>
          </a:stretch>
        </p:blipFill>
        <p:spPr>
          <a:xfrm>
            <a:off x="789938" y="1635825"/>
            <a:ext cx="7564125" cy="1871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g2ec29b8633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a:p>
            <a:pPr indent="0" lvl="0" marL="0" rtl="0" algn="l">
              <a:lnSpc>
                <a:spcPct val="100000"/>
              </a:lnSpc>
              <a:spcBef>
                <a:spcPts val="0"/>
              </a:spcBef>
              <a:spcAft>
                <a:spcPts val="0"/>
              </a:spcAft>
              <a:buSzPct val="111111"/>
              <a:buNone/>
            </a:pPr>
            <a:r>
              <a:t/>
            </a:r>
            <a:endParaRPr/>
          </a:p>
        </p:txBody>
      </p:sp>
      <p:sp>
        <p:nvSpPr>
          <p:cNvPr id="1339" name="Google Shape;1339;g2ec29b86338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340" name="Google Shape;1340;g2ec29b86338_0_0"/>
          <p:cNvSpPr txBox="1"/>
          <p:nvPr/>
        </p:nvSpPr>
        <p:spPr>
          <a:xfrm>
            <a:off x="7431625" y="374210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3</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1341" name="Google Shape;1341;g2ec29b86338_0_0"/>
          <p:cNvPicPr preferRelativeResize="0"/>
          <p:nvPr/>
        </p:nvPicPr>
        <p:blipFill>
          <a:blip r:embed="rId3">
            <a:alphaModFix/>
          </a:blip>
          <a:stretch>
            <a:fillRect/>
          </a:stretch>
        </p:blipFill>
        <p:spPr>
          <a:xfrm>
            <a:off x="2043163" y="1017725"/>
            <a:ext cx="5057675" cy="3820975"/>
          </a:xfrm>
          <a:prstGeom prst="rect">
            <a:avLst/>
          </a:prstGeom>
          <a:noFill/>
          <a:ln>
            <a:noFill/>
          </a:ln>
        </p:spPr>
      </p:pic>
      <p:sp>
        <p:nvSpPr>
          <p:cNvPr id="1342" name="Google Shape;1342;g2ec29b86338_0_0"/>
          <p:cNvSpPr/>
          <p:nvPr/>
        </p:nvSpPr>
        <p:spPr>
          <a:xfrm>
            <a:off x="3636475" y="31854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g2ec29b86338_0_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1348" name="Google Shape;1348;g2ec29b86338_0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349" name="Google Shape;1349;g2ec29b86338_0_7"/>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2</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1350" name="Google Shape;1350;g2ec29b86338_0_7"/>
          <p:cNvPicPr preferRelativeResize="0"/>
          <p:nvPr/>
        </p:nvPicPr>
        <p:blipFill>
          <a:blip r:embed="rId3">
            <a:alphaModFix/>
          </a:blip>
          <a:stretch>
            <a:fillRect/>
          </a:stretch>
        </p:blipFill>
        <p:spPr>
          <a:xfrm>
            <a:off x="2014750" y="1017725"/>
            <a:ext cx="5114490" cy="3820975"/>
          </a:xfrm>
          <a:prstGeom prst="rect">
            <a:avLst/>
          </a:prstGeom>
          <a:noFill/>
          <a:ln>
            <a:noFill/>
          </a:ln>
        </p:spPr>
      </p:pic>
      <p:sp>
        <p:nvSpPr>
          <p:cNvPr id="1351" name="Google Shape;1351;g2ec29b86338_0_7"/>
          <p:cNvSpPr/>
          <p:nvPr/>
        </p:nvSpPr>
        <p:spPr>
          <a:xfrm>
            <a:off x="2681725" y="12562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g2ec29b86338_0_15"/>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Davies-Bouldin</a:t>
            </a:r>
            <a:endParaRPr/>
          </a:p>
          <a:p>
            <a:pPr indent="0" lvl="0" marL="0" rtl="0" algn="l">
              <a:lnSpc>
                <a:spcPct val="100000"/>
              </a:lnSpc>
              <a:spcBef>
                <a:spcPts val="0"/>
              </a:spcBef>
              <a:spcAft>
                <a:spcPts val="0"/>
              </a:spcAft>
              <a:buSzPct val="111111"/>
              <a:buNone/>
            </a:pPr>
            <a:r>
              <a:t/>
            </a:r>
            <a:endParaRPr/>
          </a:p>
        </p:txBody>
      </p:sp>
      <p:sp>
        <p:nvSpPr>
          <p:cNvPr id="1357" name="Google Shape;1357;g2ec29b86338_0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358" name="Google Shape;1358;g2ec29b86338_0_15"/>
          <p:cNvSpPr txBox="1"/>
          <p:nvPr/>
        </p:nvSpPr>
        <p:spPr>
          <a:xfrm>
            <a:off x="7333200" y="3723850"/>
            <a:ext cx="1688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4</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1359" name="Google Shape;1359;g2ec29b86338_0_15"/>
          <p:cNvPicPr preferRelativeResize="0"/>
          <p:nvPr/>
        </p:nvPicPr>
        <p:blipFill>
          <a:blip r:embed="rId3">
            <a:alphaModFix/>
          </a:blip>
          <a:stretch>
            <a:fillRect/>
          </a:stretch>
        </p:blipFill>
        <p:spPr>
          <a:xfrm>
            <a:off x="2242838" y="989525"/>
            <a:ext cx="4658325" cy="3673700"/>
          </a:xfrm>
          <a:prstGeom prst="rect">
            <a:avLst/>
          </a:prstGeom>
          <a:noFill/>
          <a:ln>
            <a:noFill/>
          </a:ln>
        </p:spPr>
      </p:pic>
      <p:sp>
        <p:nvSpPr>
          <p:cNvPr id="1360" name="Google Shape;1360;g2ec29b86338_0_15"/>
          <p:cNvSpPr/>
          <p:nvPr/>
        </p:nvSpPr>
        <p:spPr>
          <a:xfrm>
            <a:off x="6392475" y="39392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g2ec29b86338_0_23"/>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Calinski-Harabasz</a:t>
            </a:r>
            <a:endParaRPr/>
          </a:p>
          <a:p>
            <a:pPr indent="0" lvl="0" marL="0" rtl="0" algn="l">
              <a:lnSpc>
                <a:spcPct val="100000"/>
              </a:lnSpc>
              <a:spcBef>
                <a:spcPts val="0"/>
              </a:spcBef>
              <a:spcAft>
                <a:spcPts val="0"/>
              </a:spcAft>
              <a:buSzPct val="111111"/>
              <a:buNone/>
            </a:pPr>
            <a:r>
              <a:t/>
            </a:r>
            <a:endParaRPr/>
          </a:p>
        </p:txBody>
      </p:sp>
      <p:sp>
        <p:nvSpPr>
          <p:cNvPr id="1366" name="Google Shape;1366;g2ec29b86338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367" name="Google Shape;1367;g2ec29b86338_0_23"/>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4</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1368" name="Google Shape;1368;g2ec29b86338_0_23"/>
          <p:cNvPicPr preferRelativeResize="0"/>
          <p:nvPr/>
        </p:nvPicPr>
        <p:blipFill>
          <a:blip r:embed="rId3">
            <a:alphaModFix/>
          </a:blip>
          <a:stretch>
            <a:fillRect/>
          </a:stretch>
        </p:blipFill>
        <p:spPr>
          <a:xfrm>
            <a:off x="2169013" y="1020125"/>
            <a:ext cx="4805975" cy="3643100"/>
          </a:xfrm>
          <a:prstGeom prst="rect">
            <a:avLst/>
          </a:prstGeom>
          <a:noFill/>
          <a:ln>
            <a:noFill/>
          </a:ln>
        </p:spPr>
      </p:pic>
      <p:sp>
        <p:nvSpPr>
          <p:cNvPr id="1369" name="Google Shape;1369;g2ec29b86338_0_23"/>
          <p:cNvSpPr/>
          <p:nvPr/>
        </p:nvSpPr>
        <p:spPr>
          <a:xfrm>
            <a:off x="6540125" y="12718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g2ec29b86338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375" name="Google Shape;1375;g2ec29b86338_0_41"/>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K-Means</a:t>
            </a:r>
            <a:r>
              <a:rPr lang="fr"/>
              <a:t> et </a:t>
            </a:r>
            <a:r>
              <a:rPr b="1" lang="fr"/>
              <a:t>2</a:t>
            </a:r>
            <a:r>
              <a:rPr b="1" lang="fr"/>
              <a:t> clusters</a:t>
            </a:r>
            <a:endParaRPr b="1"/>
          </a:p>
        </p:txBody>
      </p:sp>
      <p:pic>
        <p:nvPicPr>
          <p:cNvPr id="1376" name="Google Shape;1376;g2ec29b86338_0_41"/>
          <p:cNvPicPr preferRelativeResize="0"/>
          <p:nvPr/>
        </p:nvPicPr>
        <p:blipFill>
          <a:blip r:embed="rId3">
            <a:alphaModFix/>
          </a:blip>
          <a:stretch>
            <a:fillRect/>
          </a:stretch>
        </p:blipFill>
        <p:spPr>
          <a:xfrm>
            <a:off x="4306998" y="1455950"/>
            <a:ext cx="4714151" cy="3038150"/>
          </a:xfrm>
          <a:prstGeom prst="rect">
            <a:avLst/>
          </a:prstGeom>
          <a:noFill/>
          <a:ln>
            <a:noFill/>
          </a:ln>
        </p:spPr>
      </p:pic>
      <p:sp>
        <p:nvSpPr>
          <p:cNvPr id="1377" name="Google Shape;1377;g2ec29b86338_0_41"/>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12 178.41</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23 399.23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378" name="Google Shape;1378;g2ec29b86338_0_41"/>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35 577.64</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1379" name="Google Shape;1379;g2ec29b86338_0_41"/>
          <p:cNvPicPr preferRelativeResize="0"/>
          <p:nvPr/>
        </p:nvPicPr>
        <p:blipFill>
          <a:blip r:embed="rId4">
            <a:alphaModFix/>
          </a:blip>
          <a:stretch>
            <a:fillRect/>
          </a:stretch>
        </p:blipFill>
        <p:spPr>
          <a:xfrm>
            <a:off x="9" y="1455951"/>
            <a:ext cx="4223017" cy="303814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g2ec2d5219ed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385" name="Google Shape;1385;g2ec2d5219ed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86" name="Google Shape;1386;g2ec2d5219ed_0_1"/>
          <p:cNvPicPr preferRelativeResize="0"/>
          <p:nvPr/>
        </p:nvPicPr>
        <p:blipFill>
          <a:blip r:embed="rId3">
            <a:alphaModFix/>
          </a:blip>
          <a:stretch>
            <a:fillRect/>
          </a:stretch>
        </p:blipFill>
        <p:spPr>
          <a:xfrm>
            <a:off x="1317613" y="1735500"/>
            <a:ext cx="6508775" cy="167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1576714ffa_0_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63" name="Google Shape;163;g21576714ffa_0_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des variables : Heatmap</a:t>
            </a:r>
            <a:endParaRPr/>
          </a:p>
        </p:txBody>
      </p:sp>
      <p:pic>
        <p:nvPicPr>
          <p:cNvPr id="164" name="Google Shape;164;g21576714ffa_0_2"/>
          <p:cNvPicPr preferRelativeResize="0"/>
          <p:nvPr/>
        </p:nvPicPr>
        <p:blipFill>
          <a:blip r:embed="rId3">
            <a:alphaModFix/>
          </a:blip>
          <a:stretch>
            <a:fillRect/>
          </a:stretch>
        </p:blipFill>
        <p:spPr>
          <a:xfrm>
            <a:off x="1968638" y="1017725"/>
            <a:ext cx="5206730" cy="3820974"/>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g2ec29b86338_0_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1392" name="Google Shape;1392;g2ec29b86338_0_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raisonnables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énergivores</a:t>
            </a:r>
            <a:endParaRPr/>
          </a:p>
        </p:txBody>
      </p:sp>
      <p:sp>
        <p:nvSpPr>
          <p:cNvPr id="1393" name="Google Shape;1393;g2ec29b86338_0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g2ec2d5219ed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399" name="Google Shape;1399;g2ec2d5219ed_0_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400" name="Google Shape;1400;g2ec2d5219ed_0_8"/>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2</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401" name="Google Shape;1401;g2ec2d5219ed_0_8"/>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402" name="Google Shape;1402;g2ec2d5219ed_0_8"/>
          <p:cNvPicPr preferRelativeResize="0"/>
          <p:nvPr/>
        </p:nvPicPr>
        <p:blipFill>
          <a:blip r:embed="rId3">
            <a:alphaModFix/>
          </a:blip>
          <a:stretch>
            <a:fillRect/>
          </a:stretch>
        </p:blipFill>
        <p:spPr>
          <a:xfrm>
            <a:off x="1738763" y="1769088"/>
            <a:ext cx="5666475" cy="15568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g2ec2d5219ed_0_1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408" name="Google Shape;1408;g2ec2d5219ed_0_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409" name="Google Shape;1409;g2ec2d5219ed_0_17"/>
          <p:cNvSpPr txBox="1"/>
          <p:nvPr/>
        </p:nvSpPr>
        <p:spPr>
          <a:xfrm>
            <a:off x="981850" y="4055800"/>
            <a:ext cx="77661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Utiliser intensivement la piscine écrase l’influence des autres variables</a:t>
            </a:r>
            <a:endParaRPr sz="1800">
              <a:solidFill>
                <a:srgbClr val="FF0000"/>
              </a:solidFill>
              <a:latin typeface="Proxima Nova"/>
              <a:ea typeface="Proxima Nova"/>
              <a:cs typeface="Proxima Nova"/>
              <a:sym typeface="Proxima Nova"/>
            </a:endParaRPr>
          </a:p>
        </p:txBody>
      </p:sp>
      <p:pic>
        <p:nvPicPr>
          <p:cNvPr id="1410" name="Google Shape;1410;g2ec2d5219ed_0_17"/>
          <p:cNvPicPr preferRelativeResize="0"/>
          <p:nvPr/>
        </p:nvPicPr>
        <p:blipFill>
          <a:blip r:embed="rId3">
            <a:alphaModFix/>
          </a:blip>
          <a:stretch>
            <a:fillRect/>
          </a:stretch>
        </p:blipFill>
        <p:spPr>
          <a:xfrm>
            <a:off x="4681000" y="1326273"/>
            <a:ext cx="4400601" cy="2490964"/>
          </a:xfrm>
          <a:prstGeom prst="rect">
            <a:avLst/>
          </a:prstGeom>
          <a:noFill/>
          <a:ln>
            <a:noFill/>
          </a:ln>
        </p:spPr>
      </p:pic>
      <p:sp>
        <p:nvSpPr>
          <p:cNvPr id="1411" name="Google Shape;1411;g2ec2d5219ed_0_17"/>
          <p:cNvSpPr/>
          <p:nvPr/>
        </p:nvSpPr>
        <p:spPr>
          <a:xfrm rot="2700000">
            <a:off x="5468563" y="3374236"/>
            <a:ext cx="330926" cy="661428"/>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412" name="Google Shape;1412;g2ec2d5219ed_0_17"/>
          <p:cNvPicPr preferRelativeResize="0"/>
          <p:nvPr/>
        </p:nvPicPr>
        <p:blipFill>
          <a:blip r:embed="rId4">
            <a:alphaModFix/>
          </a:blip>
          <a:stretch>
            <a:fillRect/>
          </a:stretch>
        </p:blipFill>
        <p:spPr>
          <a:xfrm>
            <a:off x="129075" y="1322750"/>
            <a:ext cx="4400601" cy="24980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g2ec2d5219ed_0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418" name="Google Shape;1418;g2ec2d5219ed_0_30"/>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Kernel K-Means</a:t>
            </a:r>
            <a:r>
              <a:rPr lang="fr"/>
              <a:t> et </a:t>
            </a:r>
            <a:r>
              <a:rPr b="1" lang="fr"/>
              <a:t>2 </a:t>
            </a:r>
            <a:r>
              <a:rPr b="1" lang="fr"/>
              <a:t>clusters</a:t>
            </a:r>
            <a:endParaRPr b="1"/>
          </a:p>
        </p:txBody>
      </p:sp>
      <p:pic>
        <p:nvPicPr>
          <p:cNvPr id="1419" name="Google Shape;1419;g2ec2d5219ed_0_30"/>
          <p:cNvPicPr preferRelativeResize="0"/>
          <p:nvPr/>
        </p:nvPicPr>
        <p:blipFill>
          <a:blip r:embed="rId3">
            <a:alphaModFix/>
          </a:blip>
          <a:stretch>
            <a:fillRect/>
          </a:stretch>
        </p:blipFill>
        <p:spPr>
          <a:xfrm>
            <a:off x="4367895" y="1455950"/>
            <a:ext cx="4464413" cy="2902467"/>
          </a:xfrm>
          <a:prstGeom prst="rect">
            <a:avLst/>
          </a:prstGeom>
          <a:noFill/>
          <a:ln>
            <a:noFill/>
          </a:ln>
        </p:spPr>
      </p:pic>
      <p:sp>
        <p:nvSpPr>
          <p:cNvPr id="1420" name="Google Shape;1420;g2ec2d5219ed_0_30"/>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32 120.42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22 702.65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421" name="Google Shape;1421;g2ec2d5219ed_0_30"/>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54 823.07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1422" name="Google Shape;1422;g2ec2d5219ed_0_30"/>
          <p:cNvPicPr preferRelativeResize="0"/>
          <p:nvPr/>
        </p:nvPicPr>
        <p:blipFill>
          <a:blip r:embed="rId4">
            <a:alphaModFix/>
          </a:blip>
          <a:stretch>
            <a:fillRect/>
          </a:stretch>
        </p:blipFill>
        <p:spPr>
          <a:xfrm>
            <a:off x="63825" y="1455950"/>
            <a:ext cx="4062505" cy="29024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2ec2d5219ed_0_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428" name="Google Shape;1428;g2ec2d5219ed_0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429" name="Google Shape;1429;g2ec2d5219ed_0_37"/>
          <p:cNvPicPr preferRelativeResize="0"/>
          <p:nvPr/>
        </p:nvPicPr>
        <p:blipFill>
          <a:blip r:embed="rId3">
            <a:alphaModFix/>
          </a:blip>
          <a:stretch>
            <a:fillRect/>
          </a:stretch>
        </p:blipFill>
        <p:spPr>
          <a:xfrm>
            <a:off x="1031125" y="1699800"/>
            <a:ext cx="7081750" cy="17439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g2ee996b864d_0_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1435" name="Google Shape;1435;g2ee996b864d_0_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a:t>
            </a:r>
            <a:r>
              <a:rPr lang="fr"/>
              <a:t>Les ménages énergivores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a:t>
            </a:r>
            <a:r>
              <a:rPr lang="fr"/>
              <a:t>Les ménages raisonnables</a:t>
            </a:r>
            <a:endParaRPr/>
          </a:p>
        </p:txBody>
      </p:sp>
      <p:sp>
        <p:nvSpPr>
          <p:cNvPr id="1436" name="Google Shape;1436;g2ee996b864d_0_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g2ec2d5219ed_0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442" name="Google Shape;1442;g2ec2d5219ed_0_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443" name="Google Shape;1443;g2ec2d5219ed_0_49"/>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2</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444" name="Google Shape;1444;g2ec2d5219ed_0_49"/>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445" name="Google Shape;1445;g2ec2d5219ed_0_49"/>
          <p:cNvPicPr preferRelativeResize="0"/>
          <p:nvPr/>
        </p:nvPicPr>
        <p:blipFill>
          <a:blip r:embed="rId3">
            <a:alphaModFix/>
          </a:blip>
          <a:stretch>
            <a:fillRect/>
          </a:stretch>
        </p:blipFill>
        <p:spPr>
          <a:xfrm>
            <a:off x="2124688" y="1896125"/>
            <a:ext cx="4894631" cy="13028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g2ec2d5219ed_0_7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451" name="Google Shape;1451;g2ec2d5219ed_0_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452" name="Google Shape;1452;g2ec2d5219ed_0_74"/>
          <p:cNvPicPr preferRelativeResize="0"/>
          <p:nvPr/>
        </p:nvPicPr>
        <p:blipFill>
          <a:blip r:embed="rId3">
            <a:alphaModFix/>
          </a:blip>
          <a:stretch>
            <a:fillRect/>
          </a:stretch>
        </p:blipFill>
        <p:spPr>
          <a:xfrm>
            <a:off x="0" y="1296475"/>
            <a:ext cx="4507026" cy="2550543"/>
          </a:xfrm>
          <a:prstGeom prst="rect">
            <a:avLst/>
          </a:prstGeom>
          <a:noFill/>
          <a:ln>
            <a:noFill/>
          </a:ln>
        </p:spPr>
      </p:pic>
      <p:pic>
        <p:nvPicPr>
          <p:cNvPr id="1453" name="Google Shape;1453;g2ec2d5219ed_0_74"/>
          <p:cNvPicPr preferRelativeResize="0"/>
          <p:nvPr/>
        </p:nvPicPr>
        <p:blipFill>
          <a:blip r:embed="rId4">
            <a:alphaModFix/>
          </a:blip>
          <a:stretch>
            <a:fillRect/>
          </a:stretch>
        </p:blipFill>
        <p:spPr>
          <a:xfrm>
            <a:off x="4636975" y="1359363"/>
            <a:ext cx="4507024" cy="2517193"/>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g2ee996b864d_0_171"/>
          <p:cNvSpPr txBox="1"/>
          <p:nvPr>
            <p:ph type="title"/>
          </p:nvPr>
        </p:nvSpPr>
        <p:spPr>
          <a:xfrm>
            <a:off x="311700" y="211750"/>
            <a:ext cx="8520600" cy="940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Différences entre </a:t>
            </a:r>
            <a:r>
              <a:rPr b="1" lang="fr"/>
              <a:t>K-Means</a:t>
            </a:r>
            <a:r>
              <a:rPr lang="fr"/>
              <a:t> et </a:t>
            </a:r>
            <a:r>
              <a:rPr b="1" lang="fr"/>
              <a:t>Kernel K-means</a:t>
            </a:r>
            <a:r>
              <a:rPr lang="fr"/>
              <a:t> </a:t>
            </a:r>
            <a:endParaRPr/>
          </a:p>
          <a:p>
            <a:pPr indent="0" lvl="0" marL="0" rtl="0" algn="ctr">
              <a:spcBef>
                <a:spcPts val="0"/>
              </a:spcBef>
              <a:spcAft>
                <a:spcPts val="0"/>
              </a:spcAft>
              <a:buNone/>
            </a:pPr>
            <a:r>
              <a:rPr lang="fr"/>
              <a:t>avec </a:t>
            </a:r>
            <a:r>
              <a:rPr b="1" lang="fr"/>
              <a:t>2 </a:t>
            </a:r>
            <a:r>
              <a:rPr b="1" lang="fr"/>
              <a:t>clusters</a:t>
            </a:r>
            <a:endParaRPr b="1"/>
          </a:p>
        </p:txBody>
      </p:sp>
      <p:sp>
        <p:nvSpPr>
          <p:cNvPr id="1459" name="Google Shape;1459;g2ee996b864d_0_1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460" name="Google Shape;1460;g2ee996b864d_0_171"/>
          <p:cNvPicPr preferRelativeResize="0"/>
          <p:nvPr/>
        </p:nvPicPr>
        <p:blipFill>
          <a:blip r:embed="rId3">
            <a:alphaModFix/>
          </a:blip>
          <a:stretch>
            <a:fillRect/>
          </a:stretch>
        </p:blipFill>
        <p:spPr>
          <a:xfrm>
            <a:off x="4769800" y="1289263"/>
            <a:ext cx="4062505" cy="2902475"/>
          </a:xfrm>
          <a:prstGeom prst="rect">
            <a:avLst/>
          </a:prstGeom>
          <a:noFill/>
          <a:ln>
            <a:noFill/>
          </a:ln>
        </p:spPr>
      </p:pic>
      <p:sp>
        <p:nvSpPr>
          <p:cNvPr id="1461" name="Google Shape;1461;g2ee996b864d_0_171"/>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32 120.42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22 702.65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462" name="Google Shape;1462;g2ee996b864d_0_171"/>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54 823.07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463" name="Google Shape;1463;g2ee996b864d_0_171"/>
          <p:cNvSpPr txBox="1"/>
          <p:nvPr/>
        </p:nvSpPr>
        <p:spPr>
          <a:xfrm>
            <a:off x="311700" y="4374550"/>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12 178.41</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23 399.23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464" name="Google Shape;1464;g2ee996b864d_0_171"/>
          <p:cNvSpPr txBox="1"/>
          <p:nvPr/>
        </p:nvSpPr>
        <p:spPr>
          <a:xfrm>
            <a:off x="2434500" y="44941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35 577.64</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1465" name="Google Shape;1465;g2ee996b864d_0_171"/>
          <p:cNvPicPr preferRelativeResize="0"/>
          <p:nvPr/>
        </p:nvPicPr>
        <p:blipFill>
          <a:blip r:embed="rId4">
            <a:alphaModFix/>
          </a:blip>
          <a:stretch>
            <a:fillRect/>
          </a:stretch>
        </p:blipFill>
        <p:spPr>
          <a:xfrm>
            <a:off x="127959" y="1221439"/>
            <a:ext cx="4223017" cy="303814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g2ec2d5219ed_0_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471" name="Google Shape;1471;g2ec2d5219ed_0_84"/>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K-Means</a:t>
            </a:r>
            <a:r>
              <a:rPr lang="fr"/>
              <a:t> et </a:t>
            </a:r>
            <a:r>
              <a:rPr b="1" lang="fr"/>
              <a:t>3</a:t>
            </a:r>
            <a:r>
              <a:rPr b="1" lang="fr"/>
              <a:t> clusters</a:t>
            </a:r>
            <a:endParaRPr b="1"/>
          </a:p>
        </p:txBody>
      </p:sp>
      <p:pic>
        <p:nvPicPr>
          <p:cNvPr id="1472" name="Google Shape;1472;g2ec2d5219ed_0_84"/>
          <p:cNvPicPr preferRelativeResize="0"/>
          <p:nvPr/>
        </p:nvPicPr>
        <p:blipFill>
          <a:blip r:embed="rId3">
            <a:alphaModFix/>
          </a:blip>
          <a:stretch>
            <a:fillRect/>
          </a:stretch>
        </p:blipFill>
        <p:spPr>
          <a:xfrm>
            <a:off x="4327975" y="1455950"/>
            <a:ext cx="4693175" cy="3078102"/>
          </a:xfrm>
          <a:prstGeom prst="rect">
            <a:avLst/>
          </a:prstGeom>
          <a:noFill/>
          <a:ln>
            <a:noFill/>
          </a:ln>
        </p:spPr>
      </p:pic>
      <p:sp>
        <p:nvSpPr>
          <p:cNvPr id="1473" name="Google Shape;1473;g2ec2d5219ed_0_84"/>
          <p:cNvSpPr txBox="1"/>
          <p:nvPr/>
        </p:nvSpPr>
        <p:spPr>
          <a:xfrm>
            <a:off x="4551763" y="44241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8303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8686.37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474" name="Google Shape;1474;g2ec2d5219ed_0_84"/>
          <p:cNvSpPr txBox="1"/>
          <p:nvPr/>
        </p:nvSpPr>
        <p:spPr>
          <a:xfrm>
            <a:off x="6674573" y="4543675"/>
            <a:ext cx="179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3794.59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20 783.95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1475" name="Google Shape;1475;g2ec2d5219ed_0_84"/>
          <p:cNvPicPr preferRelativeResize="0"/>
          <p:nvPr/>
        </p:nvPicPr>
        <p:blipFill>
          <a:blip r:embed="rId4">
            <a:alphaModFix/>
          </a:blip>
          <a:stretch>
            <a:fillRect/>
          </a:stretch>
        </p:blipFill>
        <p:spPr>
          <a:xfrm>
            <a:off x="63800" y="1534438"/>
            <a:ext cx="4023175" cy="29211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ed7ce466f7_0_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données isolées, en tant que points aberrants, peuvent biaiser les modèles d'apprentissage automatique et fausser les résultats des analyses statistiques.</a:t>
            </a:r>
            <a:endParaRPr/>
          </a:p>
          <a:p>
            <a:pPr indent="0" lvl="0" marL="0" rtl="0" algn="l">
              <a:spcBef>
                <a:spcPts val="0"/>
              </a:spcBef>
              <a:spcAft>
                <a:spcPts val="0"/>
              </a:spcAft>
              <a:buNone/>
            </a:pPr>
            <a:r>
              <a:rPr lang="fr"/>
              <a:t>Il est donc important de les identifier et de les supprimer pour obtenir des analyses plus précis et fiables, permettant ainsi une meilleure compréhension des données.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
              <a:t>Identification des données isolées avec l’algorithme des </a:t>
            </a:r>
            <a:r>
              <a:rPr b="1" lang="fr"/>
              <a:t>K-nearest neighbors.</a:t>
            </a:r>
            <a:endParaRPr b="1"/>
          </a:p>
          <a:p>
            <a:pPr indent="-342900" lvl="0" marL="457200" rtl="0" algn="l">
              <a:spcBef>
                <a:spcPts val="0"/>
              </a:spcBef>
              <a:spcAft>
                <a:spcPts val="0"/>
              </a:spcAft>
              <a:buSzPts val="1800"/>
              <a:buChar char="●"/>
            </a:pPr>
            <a:r>
              <a:rPr lang="fr"/>
              <a:t>93 échantillons ont été isolées, diminuant ainsi le nombre de ménages de 18496 à 18403.</a:t>
            </a:r>
            <a:endParaRPr/>
          </a:p>
        </p:txBody>
      </p:sp>
      <p:sp>
        <p:nvSpPr>
          <p:cNvPr id="170" name="Google Shape;170;g2ed7ce466f7_0_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171" name="Google Shape;171;g2ed7ce466f7_0_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Données isolées</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g2ec2d5219ed_0_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481" name="Google Shape;1481;g2ec2d5219ed_0_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482" name="Google Shape;1482;g2ec2d5219ed_0_91"/>
          <p:cNvPicPr preferRelativeResize="0"/>
          <p:nvPr/>
        </p:nvPicPr>
        <p:blipFill>
          <a:blip r:embed="rId3">
            <a:alphaModFix/>
          </a:blip>
          <a:stretch>
            <a:fillRect/>
          </a:stretch>
        </p:blipFill>
        <p:spPr>
          <a:xfrm>
            <a:off x="819763" y="1788388"/>
            <a:ext cx="7504475" cy="156672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g2ec2d5219ed_0_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7 clusters</a:t>
            </a:r>
            <a:endParaRPr/>
          </a:p>
        </p:txBody>
      </p:sp>
      <p:sp>
        <p:nvSpPr>
          <p:cNvPr id="1488" name="Google Shape;1488;g2ec2d5219ed_0_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raisonnables</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1 : Les ménages utilisant beaucoup l’électroménager</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a:t>
            </a:r>
            <a:r>
              <a:rPr lang="fr"/>
              <a:t>Les ménages utilisant beaucoup la piscine</a:t>
            </a:r>
            <a:endParaRPr/>
          </a:p>
        </p:txBody>
      </p:sp>
      <p:sp>
        <p:nvSpPr>
          <p:cNvPr id="1489" name="Google Shape;1489;g2ec2d5219ed_0_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g2ec2d5219ed_0_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495" name="Google Shape;1495;g2ec2d5219ed_0_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496" name="Google Shape;1496;g2ec2d5219ed_0_103"/>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3</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497" name="Google Shape;1497;g2ec2d5219ed_0_103"/>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498" name="Google Shape;1498;g2ec2d5219ed_0_103"/>
          <p:cNvPicPr preferRelativeResize="0"/>
          <p:nvPr/>
        </p:nvPicPr>
        <p:blipFill>
          <a:blip r:embed="rId3">
            <a:alphaModFix/>
          </a:blip>
          <a:stretch>
            <a:fillRect/>
          </a:stretch>
        </p:blipFill>
        <p:spPr>
          <a:xfrm>
            <a:off x="1946088" y="1689963"/>
            <a:ext cx="5251825" cy="17635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g2ec2d5219ed_0_141"/>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504" name="Google Shape;1504;g2ec2d5219ed_0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505" name="Google Shape;1505;g2ec2d5219ed_0_141"/>
          <p:cNvPicPr preferRelativeResize="0"/>
          <p:nvPr/>
        </p:nvPicPr>
        <p:blipFill>
          <a:blip r:embed="rId3">
            <a:alphaModFix/>
          </a:blip>
          <a:stretch>
            <a:fillRect/>
          </a:stretch>
        </p:blipFill>
        <p:spPr>
          <a:xfrm>
            <a:off x="311700" y="575125"/>
            <a:ext cx="3983953" cy="2252412"/>
          </a:xfrm>
          <a:prstGeom prst="rect">
            <a:avLst/>
          </a:prstGeom>
          <a:noFill/>
          <a:ln>
            <a:noFill/>
          </a:ln>
        </p:spPr>
      </p:pic>
      <p:pic>
        <p:nvPicPr>
          <p:cNvPr id="1506" name="Google Shape;1506;g2ec2d5219ed_0_141"/>
          <p:cNvPicPr preferRelativeResize="0"/>
          <p:nvPr/>
        </p:nvPicPr>
        <p:blipFill>
          <a:blip r:embed="rId4">
            <a:alphaModFix/>
          </a:blip>
          <a:stretch>
            <a:fillRect/>
          </a:stretch>
        </p:blipFill>
        <p:spPr>
          <a:xfrm>
            <a:off x="4848350" y="572700"/>
            <a:ext cx="3983951" cy="2257254"/>
          </a:xfrm>
          <a:prstGeom prst="rect">
            <a:avLst/>
          </a:prstGeom>
          <a:noFill/>
          <a:ln>
            <a:noFill/>
          </a:ln>
        </p:spPr>
      </p:pic>
      <p:pic>
        <p:nvPicPr>
          <p:cNvPr id="1507" name="Google Shape;1507;g2ec2d5219ed_0_141"/>
          <p:cNvPicPr preferRelativeResize="0"/>
          <p:nvPr/>
        </p:nvPicPr>
        <p:blipFill>
          <a:blip r:embed="rId5">
            <a:alphaModFix/>
          </a:blip>
          <a:stretch>
            <a:fillRect/>
          </a:stretch>
        </p:blipFill>
        <p:spPr>
          <a:xfrm>
            <a:off x="2580025" y="2827525"/>
            <a:ext cx="3983950" cy="22310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g2ee996b864d_0_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513" name="Google Shape;1513;g2ee996b864d_0_122"/>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Kernel K-Means</a:t>
            </a:r>
            <a:r>
              <a:rPr lang="fr"/>
              <a:t> et </a:t>
            </a:r>
            <a:r>
              <a:rPr b="1" lang="fr"/>
              <a:t>3 clusters</a:t>
            </a:r>
            <a:endParaRPr b="1"/>
          </a:p>
        </p:txBody>
      </p:sp>
      <p:sp>
        <p:nvSpPr>
          <p:cNvPr id="1514" name="Google Shape;1514;g2ee996b864d_0_122"/>
          <p:cNvSpPr txBox="1"/>
          <p:nvPr/>
        </p:nvSpPr>
        <p:spPr>
          <a:xfrm>
            <a:off x="4551763" y="44241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419.32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19 698.63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515" name="Google Shape;1515;g2ee996b864d_0_122"/>
          <p:cNvSpPr txBox="1"/>
          <p:nvPr/>
        </p:nvSpPr>
        <p:spPr>
          <a:xfrm>
            <a:off x="6674573" y="4543675"/>
            <a:ext cx="179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a:t>
            </a:r>
            <a:r>
              <a:rPr lang="fr" sz="1000">
                <a:solidFill>
                  <a:schemeClr val="accent3"/>
                </a:solidFill>
                <a:latin typeface="Proxima Nova"/>
                <a:ea typeface="Proxima Nova"/>
                <a:cs typeface="Proxima Nova"/>
                <a:sym typeface="Proxima Nova"/>
              </a:rPr>
              <a:t>8181.59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28 299.53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1516" name="Google Shape;1516;g2ee996b864d_0_122"/>
          <p:cNvPicPr preferRelativeResize="0"/>
          <p:nvPr/>
        </p:nvPicPr>
        <p:blipFill>
          <a:blip r:embed="rId3">
            <a:alphaModFix/>
          </a:blip>
          <a:stretch>
            <a:fillRect/>
          </a:stretch>
        </p:blipFill>
        <p:spPr>
          <a:xfrm>
            <a:off x="4533300" y="1455950"/>
            <a:ext cx="4299000" cy="2771874"/>
          </a:xfrm>
          <a:prstGeom prst="rect">
            <a:avLst/>
          </a:prstGeom>
          <a:noFill/>
          <a:ln>
            <a:noFill/>
          </a:ln>
        </p:spPr>
      </p:pic>
      <p:pic>
        <p:nvPicPr>
          <p:cNvPr id="1517" name="Google Shape;1517;g2ee996b864d_0_122"/>
          <p:cNvPicPr preferRelativeResize="0"/>
          <p:nvPr/>
        </p:nvPicPr>
        <p:blipFill>
          <a:blip r:embed="rId4">
            <a:alphaModFix/>
          </a:blip>
          <a:stretch>
            <a:fillRect/>
          </a:stretch>
        </p:blipFill>
        <p:spPr>
          <a:xfrm>
            <a:off x="211450" y="1455950"/>
            <a:ext cx="4228498" cy="3009517"/>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g2ee996b864d_0_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523" name="Google Shape;1523;g2ee996b864d_0_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524" name="Google Shape;1524;g2ee996b864d_0_131"/>
          <p:cNvPicPr preferRelativeResize="0"/>
          <p:nvPr/>
        </p:nvPicPr>
        <p:blipFill>
          <a:blip r:embed="rId3">
            <a:alphaModFix/>
          </a:blip>
          <a:stretch>
            <a:fillRect/>
          </a:stretch>
        </p:blipFill>
        <p:spPr>
          <a:xfrm>
            <a:off x="780475" y="1793313"/>
            <a:ext cx="7583050" cy="15568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g2ee996b864d_0_1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7 clusters</a:t>
            </a:r>
            <a:endParaRPr/>
          </a:p>
        </p:txBody>
      </p:sp>
      <p:sp>
        <p:nvSpPr>
          <p:cNvPr id="1530" name="Google Shape;1530;g2ee996b864d_0_1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a:t>
            </a:r>
            <a:r>
              <a:rPr lang="fr"/>
              <a:t>utilisant peu l’électroménager</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1 : Les ménages utilisant beaucoup l’électroménager</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Les ménages modérés</a:t>
            </a:r>
            <a:endParaRPr/>
          </a:p>
        </p:txBody>
      </p:sp>
      <p:sp>
        <p:nvSpPr>
          <p:cNvPr id="1531" name="Google Shape;1531;g2ee996b864d_0_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g2ee996b864d_0_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537" name="Google Shape;1537;g2ee996b864d_0_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538" name="Google Shape;1538;g2ee996b864d_0_143"/>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3</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539" name="Google Shape;1539;g2ee996b864d_0_143"/>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540" name="Google Shape;1540;g2ee996b864d_0_143"/>
          <p:cNvPicPr preferRelativeResize="0"/>
          <p:nvPr/>
        </p:nvPicPr>
        <p:blipFill>
          <a:blip r:embed="rId3">
            <a:alphaModFix/>
          </a:blip>
          <a:stretch>
            <a:fillRect/>
          </a:stretch>
        </p:blipFill>
        <p:spPr>
          <a:xfrm>
            <a:off x="2082663" y="1719488"/>
            <a:ext cx="4978675" cy="170452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g2ee996b864d_0_151"/>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546" name="Google Shape;1546;g2ee996b864d_0_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547" name="Google Shape;1547;g2ee996b864d_0_151"/>
          <p:cNvPicPr preferRelativeResize="0"/>
          <p:nvPr/>
        </p:nvPicPr>
        <p:blipFill>
          <a:blip r:embed="rId3">
            <a:alphaModFix/>
          </a:blip>
          <a:stretch>
            <a:fillRect/>
          </a:stretch>
        </p:blipFill>
        <p:spPr>
          <a:xfrm>
            <a:off x="311700" y="591513"/>
            <a:ext cx="3983950" cy="2219626"/>
          </a:xfrm>
          <a:prstGeom prst="rect">
            <a:avLst/>
          </a:prstGeom>
          <a:noFill/>
          <a:ln>
            <a:noFill/>
          </a:ln>
        </p:spPr>
      </p:pic>
      <p:pic>
        <p:nvPicPr>
          <p:cNvPr id="1548" name="Google Shape;1548;g2ee996b864d_0_151"/>
          <p:cNvPicPr preferRelativeResize="0"/>
          <p:nvPr/>
        </p:nvPicPr>
        <p:blipFill>
          <a:blip r:embed="rId4">
            <a:alphaModFix/>
          </a:blip>
          <a:stretch>
            <a:fillRect/>
          </a:stretch>
        </p:blipFill>
        <p:spPr>
          <a:xfrm>
            <a:off x="4848350" y="591525"/>
            <a:ext cx="3983951" cy="2266890"/>
          </a:xfrm>
          <a:prstGeom prst="rect">
            <a:avLst/>
          </a:prstGeom>
          <a:noFill/>
          <a:ln>
            <a:noFill/>
          </a:ln>
        </p:spPr>
      </p:pic>
      <p:pic>
        <p:nvPicPr>
          <p:cNvPr id="1549" name="Google Shape;1549;g2ee996b864d_0_151"/>
          <p:cNvPicPr preferRelativeResize="0"/>
          <p:nvPr/>
        </p:nvPicPr>
        <p:blipFill>
          <a:blip r:embed="rId5">
            <a:alphaModFix/>
          </a:blip>
          <a:stretch>
            <a:fillRect/>
          </a:stretch>
        </p:blipFill>
        <p:spPr>
          <a:xfrm>
            <a:off x="2628625" y="2829976"/>
            <a:ext cx="3886739" cy="22196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g2ee996b864d_0_186"/>
          <p:cNvSpPr txBox="1"/>
          <p:nvPr>
            <p:ph type="title"/>
          </p:nvPr>
        </p:nvSpPr>
        <p:spPr>
          <a:xfrm>
            <a:off x="311700" y="211750"/>
            <a:ext cx="8520600" cy="940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Différences entre </a:t>
            </a:r>
            <a:r>
              <a:rPr b="1" lang="fr"/>
              <a:t>K-Means</a:t>
            </a:r>
            <a:r>
              <a:rPr lang="fr"/>
              <a:t> et </a:t>
            </a:r>
            <a:r>
              <a:rPr b="1" lang="fr"/>
              <a:t>Kernel K-means</a:t>
            </a:r>
            <a:r>
              <a:rPr lang="fr"/>
              <a:t> </a:t>
            </a:r>
            <a:endParaRPr/>
          </a:p>
          <a:p>
            <a:pPr indent="0" lvl="0" marL="0" rtl="0" algn="ctr">
              <a:spcBef>
                <a:spcPts val="0"/>
              </a:spcBef>
              <a:spcAft>
                <a:spcPts val="0"/>
              </a:spcAft>
              <a:buNone/>
            </a:pPr>
            <a:r>
              <a:rPr lang="fr"/>
              <a:t>avec </a:t>
            </a:r>
            <a:r>
              <a:rPr b="1" lang="fr"/>
              <a:t>3 </a:t>
            </a:r>
            <a:r>
              <a:rPr b="1" lang="fr"/>
              <a:t>clusters</a:t>
            </a:r>
            <a:endParaRPr b="1"/>
          </a:p>
        </p:txBody>
      </p:sp>
      <p:sp>
        <p:nvSpPr>
          <p:cNvPr id="1555" name="Google Shape;1555;g2ee996b864d_0_1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556" name="Google Shape;1556;g2ee996b864d_0_186"/>
          <p:cNvPicPr preferRelativeResize="0"/>
          <p:nvPr/>
        </p:nvPicPr>
        <p:blipFill>
          <a:blip r:embed="rId3">
            <a:alphaModFix/>
          </a:blip>
          <a:stretch>
            <a:fillRect/>
          </a:stretch>
        </p:blipFill>
        <p:spPr>
          <a:xfrm>
            <a:off x="4792550" y="1364725"/>
            <a:ext cx="4098789" cy="2917200"/>
          </a:xfrm>
          <a:prstGeom prst="rect">
            <a:avLst/>
          </a:prstGeom>
          <a:noFill/>
          <a:ln>
            <a:noFill/>
          </a:ln>
        </p:spPr>
      </p:pic>
      <p:sp>
        <p:nvSpPr>
          <p:cNvPr id="1557" name="Google Shape;1557;g2ee996b864d_0_186"/>
          <p:cNvSpPr txBox="1"/>
          <p:nvPr/>
        </p:nvSpPr>
        <p:spPr>
          <a:xfrm>
            <a:off x="4551763" y="44241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419.32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19 698.63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558" name="Google Shape;1558;g2ee996b864d_0_186"/>
          <p:cNvSpPr txBox="1"/>
          <p:nvPr/>
        </p:nvSpPr>
        <p:spPr>
          <a:xfrm>
            <a:off x="6674573" y="4543675"/>
            <a:ext cx="179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8181.59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28 299.53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559" name="Google Shape;1559;g2ee996b864d_0_186"/>
          <p:cNvSpPr txBox="1"/>
          <p:nvPr/>
        </p:nvSpPr>
        <p:spPr>
          <a:xfrm>
            <a:off x="311688" y="44241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8303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8686.37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560" name="Google Shape;1560;g2ee996b864d_0_186"/>
          <p:cNvSpPr txBox="1"/>
          <p:nvPr/>
        </p:nvSpPr>
        <p:spPr>
          <a:xfrm>
            <a:off x="2434498" y="4543675"/>
            <a:ext cx="179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3794.59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20 783.95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1561" name="Google Shape;1561;g2ee996b864d_0_186"/>
          <p:cNvPicPr preferRelativeResize="0"/>
          <p:nvPr/>
        </p:nvPicPr>
        <p:blipFill>
          <a:blip r:embed="rId4">
            <a:alphaModFix/>
          </a:blip>
          <a:stretch>
            <a:fillRect/>
          </a:stretch>
        </p:blipFill>
        <p:spPr>
          <a:xfrm>
            <a:off x="270525" y="1350188"/>
            <a:ext cx="4126086" cy="29958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ed7ce466f7_0_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Visualisation des d</a:t>
            </a:r>
            <a:r>
              <a:rPr lang="fr"/>
              <a:t>onnées isolées</a:t>
            </a:r>
            <a:endParaRPr/>
          </a:p>
        </p:txBody>
      </p:sp>
      <p:sp>
        <p:nvSpPr>
          <p:cNvPr id="177" name="Google Shape;177;g2ed7ce466f7_0_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78" name="Google Shape;178;g2ed7ce466f7_0_27"/>
          <p:cNvPicPr preferRelativeResize="0"/>
          <p:nvPr/>
        </p:nvPicPr>
        <p:blipFill>
          <a:blip r:embed="rId3">
            <a:alphaModFix/>
          </a:blip>
          <a:stretch>
            <a:fillRect/>
          </a:stretch>
        </p:blipFill>
        <p:spPr>
          <a:xfrm>
            <a:off x="586450" y="1170125"/>
            <a:ext cx="3985551" cy="3144849"/>
          </a:xfrm>
          <a:prstGeom prst="rect">
            <a:avLst/>
          </a:prstGeom>
          <a:noFill/>
          <a:ln>
            <a:noFill/>
          </a:ln>
        </p:spPr>
      </p:pic>
      <p:pic>
        <p:nvPicPr>
          <p:cNvPr id="179" name="Google Shape;179;g2ed7ce466f7_0_27"/>
          <p:cNvPicPr preferRelativeResize="0"/>
          <p:nvPr/>
        </p:nvPicPr>
        <p:blipFill>
          <a:blip r:embed="rId4">
            <a:alphaModFix/>
          </a:blip>
          <a:stretch>
            <a:fillRect/>
          </a:stretch>
        </p:blipFill>
        <p:spPr>
          <a:xfrm>
            <a:off x="4800201" y="1170125"/>
            <a:ext cx="3483885" cy="314484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g2ec2d5219ed_0_1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567" name="Google Shape;1567;g2ec2d5219ed_0_157"/>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K-Means</a:t>
            </a:r>
            <a:r>
              <a:rPr lang="fr"/>
              <a:t> et </a:t>
            </a:r>
            <a:r>
              <a:rPr b="1" lang="fr"/>
              <a:t>4 </a:t>
            </a:r>
            <a:r>
              <a:rPr b="1" lang="fr"/>
              <a:t>clusters</a:t>
            </a:r>
            <a:endParaRPr b="1"/>
          </a:p>
        </p:txBody>
      </p:sp>
      <p:pic>
        <p:nvPicPr>
          <p:cNvPr id="1568" name="Google Shape;1568;g2ec2d5219ed_0_157"/>
          <p:cNvPicPr preferRelativeResize="0"/>
          <p:nvPr/>
        </p:nvPicPr>
        <p:blipFill>
          <a:blip r:embed="rId3">
            <a:alphaModFix/>
          </a:blip>
          <a:stretch>
            <a:fillRect/>
          </a:stretch>
        </p:blipFill>
        <p:spPr>
          <a:xfrm>
            <a:off x="4327835" y="1455950"/>
            <a:ext cx="4774366" cy="3046925"/>
          </a:xfrm>
          <a:prstGeom prst="rect">
            <a:avLst/>
          </a:prstGeom>
          <a:noFill/>
          <a:ln>
            <a:noFill/>
          </a:ln>
        </p:spPr>
      </p:pic>
      <p:sp>
        <p:nvSpPr>
          <p:cNvPr id="1569" name="Google Shape;1569;g2ec2d5219ed_0_157"/>
          <p:cNvSpPr txBox="1"/>
          <p:nvPr/>
        </p:nvSpPr>
        <p:spPr>
          <a:xfrm>
            <a:off x="4551763" y="44241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3456.11</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3109.37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570" name="Google Shape;1570;g2ec2d5219ed_0_157"/>
          <p:cNvSpPr txBox="1"/>
          <p:nvPr/>
        </p:nvSpPr>
        <p:spPr>
          <a:xfrm>
            <a:off x="6674575" y="4463575"/>
            <a:ext cx="17979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a:t>
            </a:r>
            <a:r>
              <a:rPr lang="fr" sz="1000">
                <a:solidFill>
                  <a:schemeClr val="accent3"/>
                </a:solidFill>
                <a:latin typeface="Proxima Nova"/>
                <a:ea typeface="Proxima Nova"/>
                <a:cs typeface="Proxima Nova"/>
                <a:sym typeface="Proxima Nova"/>
              </a:rPr>
              <a:t>3311.39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3 : 3441.43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28 299.53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1571" name="Google Shape;1571;g2ec2d5219ed_0_157"/>
          <p:cNvPicPr preferRelativeResize="0"/>
          <p:nvPr/>
        </p:nvPicPr>
        <p:blipFill>
          <a:blip r:embed="rId4">
            <a:alphaModFix/>
          </a:blip>
          <a:stretch>
            <a:fillRect/>
          </a:stretch>
        </p:blipFill>
        <p:spPr>
          <a:xfrm>
            <a:off x="0" y="1455950"/>
            <a:ext cx="4268766" cy="304692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g2ec2d5219ed_0_1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577" name="Google Shape;1577;g2ec2d5219ed_0_1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578" name="Google Shape;1578;g2ec2d5219ed_0_164"/>
          <p:cNvPicPr preferRelativeResize="0"/>
          <p:nvPr/>
        </p:nvPicPr>
        <p:blipFill>
          <a:blip r:embed="rId3">
            <a:alphaModFix/>
          </a:blip>
          <a:stretch>
            <a:fillRect/>
          </a:stretch>
        </p:blipFill>
        <p:spPr>
          <a:xfrm>
            <a:off x="880188" y="1783463"/>
            <a:ext cx="7383625" cy="15765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g2ec2d5219ed_0_1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8 clusters</a:t>
            </a:r>
            <a:endParaRPr/>
          </a:p>
        </p:txBody>
      </p:sp>
      <p:sp>
        <p:nvSpPr>
          <p:cNvPr id="1584" name="Google Shape;1584;g2ec2d5219ed_0_1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a:t>
            </a:r>
            <a:r>
              <a:rPr lang="fr"/>
              <a:t>Les ménages utilisant peu la piscine</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1 : Les ménages utilisant beaucoup la piscine </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Les ménages ayant une utilisation forte de l’électroménager</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3 : Les ménages utilisant tout faiblement</a:t>
            </a:r>
            <a:endParaRPr/>
          </a:p>
        </p:txBody>
      </p:sp>
      <p:sp>
        <p:nvSpPr>
          <p:cNvPr id="1585" name="Google Shape;1585;g2ec2d5219ed_0_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g2ec2d5219ed_0_1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591" name="Google Shape;1591;g2ec2d5219ed_0_1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592" name="Google Shape;1592;g2ec2d5219ed_0_176"/>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4</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593" name="Google Shape;1593;g2ec2d5219ed_0_176"/>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594" name="Google Shape;1594;g2ec2d5219ed_0_176"/>
          <p:cNvPicPr preferRelativeResize="0"/>
          <p:nvPr/>
        </p:nvPicPr>
        <p:blipFill>
          <a:blip r:embed="rId3">
            <a:alphaModFix/>
          </a:blip>
          <a:stretch>
            <a:fillRect/>
          </a:stretch>
        </p:blipFill>
        <p:spPr>
          <a:xfrm>
            <a:off x="2217925" y="1616138"/>
            <a:ext cx="4708150" cy="191122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g2ec2d5219ed_0_18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600" name="Google Shape;1600;g2ec2d5219ed_0_1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601" name="Google Shape;1601;g2ec2d5219ed_0_184"/>
          <p:cNvPicPr preferRelativeResize="0"/>
          <p:nvPr/>
        </p:nvPicPr>
        <p:blipFill>
          <a:blip r:embed="rId3">
            <a:alphaModFix/>
          </a:blip>
          <a:stretch>
            <a:fillRect/>
          </a:stretch>
        </p:blipFill>
        <p:spPr>
          <a:xfrm>
            <a:off x="305350" y="504188"/>
            <a:ext cx="3997651" cy="2248370"/>
          </a:xfrm>
          <a:prstGeom prst="rect">
            <a:avLst/>
          </a:prstGeom>
          <a:noFill/>
          <a:ln>
            <a:noFill/>
          </a:ln>
        </p:spPr>
      </p:pic>
      <p:pic>
        <p:nvPicPr>
          <p:cNvPr id="1602" name="Google Shape;1602;g2ec2d5219ed_0_184"/>
          <p:cNvPicPr preferRelativeResize="0"/>
          <p:nvPr/>
        </p:nvPicPr>
        <p:blipFill>
          <a:blip r:embed="rId4">
            <a:alphaModFix/>
          </a:blip>
          <a:stretch>
            <a:fillRect/>
          </a:stretch>
        </p:blipFill>
        <p:spPr>
          <a:xfrm>
            <a:off x="4554362" y="496688"/>
            <a:ext cx="4023750" cy="2263383"/>
          </a:xfrm>
          <a:prstGeom prst="rect">
            <a:avLst/>
          </a:prstGeom>
          <a:noFill/>
          <a:ln>
            <a:noFill/>
          </a:ln>
        </p:spPr>
      </p:pic>
      <p:pic>
        <p:nvPicPr>
          <p:cNvPr id="1603" name="Google Shape;1603;g2ec2d5219ed_0_184"/>
          <p:cNvPicPr preferRelativeResize="0"/>
          <p:nvPr/>
        </p:nvPicPr>
        <p:blipFill>
          <a:blip r:embed="rId5">
            <a:alphaModFix/>
          </a:blip>
          <a:stretch>
            <a:fillRect/>
          </a:stretch>
        </p:blipFill>
        <p:spPr>
          <a:xfrm>
            <a:off x="292313" y="2730299"/>
            <a:ext cx="4023725" cy="2257569"/>
          </a:xfrm>
          <a:prstGeom prst="rect">
            <a:avLst/>
          </a:prstGeom>
          <a:noFill/>
          <a:ln>
            <a:noFill/>
          </a:ln>
        </p:spPr>
      </p:pic>
      <p:pic>
        <p:nvPicPr>
          <p:cNvPr id="1604" name="Google Shape;1604;g2ec2d5219ed_0_184"/>
          <p:cNvPicPr preferRelativeResize="0"/>
          <p:nvPr/>
        </p:nvPicPr>
        <p:blipFill>
          <a:blip r:embed="rId6">
            <a:alphaModFix/>
          </a:blip>
          <a:stretch>
            <a:fillRect/>
          </a:stretch>
        </p:blipFill>
        <p:spPr>
          <a:xfrm>
            <a:off x="4567401" y="2724875"/>
            <a:ext cx="3997650" cy="226841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g2ec2d5219ed_0_2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610" name="Google Shape;1610;g2ec2d5219ed_0_220"/>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Kernel K-Means</a:t>
            </a:r>
            <a:r>
              <a:rPr lang="fr"/>
              <a:t> et </a:t>
            </a:r>
            <a:r>
              <a:rPr b="1" lang="fr"/>
              <a:t>4 clusters</a:t>
            </a:r>
            <a:endParaRPr b="1"/>
          </a:p>
        </p:txBody>
      </p:sp>
      <p:pic>
        <p:nvPicPr>
          <p:cNvPr id="1611" name="Google Shape;1611;g2ec2d5219ed_0_220"/>
          <p:cNvPicPr preferRelativeResize="0"/>
          <p:nvPr/>
        </p:nvPicPr>
        <p:blipFill>
          <a:blip r:embed="rId3">
            <a:alphaModFix/>
          </a:blip>
          <a:stretch>
            <a:fillRect/>
          </a:stretch>
        </p:blipFill>
        <p:spPr>
          <a:xfrm>
            <a:off x="4406150" y="1455950"/>
            <a:ext cx="4737850" cy="3082150"/>
          </a:xfrm>
          <a:prstGeom prst="rect">
            <a:avLst/>
          </a:prstGeom>
          <a:noFill/>
          <a:ln>
            <a:noFill/>
          </a:ln>
        </p:spPr>
      </p:pic>
      <p:sp>
        <p:nvSpPr>
          <p:cNvPr id="1612" name="Google Shape;1612;g2ec2d5219ed_0_220"/>
          <p:cNvSpPr txBox="1"/>
          <p:nvPr/>
        </p:nvSpPr>
        <p:spPr>
          <a:xfrm>
            <a:off x="4143163" y="44241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5401.55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3749.39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1613" name="Google Shape;1613;g2ec2d5219ed_0_220"/>
          <p:cNvSpPr txBox="1"/>
          <p:nvPr/>
        </p:nvSpPr>
        <p:spPr>
          <a:xfrm>
            <a:off x="6265975" y="4463575"/>
            <a:ext cx="17979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a:t>
            </a:r>
            <a:r>
              <a:rPr lang="fr" sz="1000">
                <a:solidFill>
                  <a:schemeClr val="accent3"/>
                </a:solidFill>
                <a:latin typeface="Proxima Nova"/>
                <a:ea typeface="Proxima Nova"/>
                <a:cs typeface="Proxima Nova"/>
                <a:sym typeface="Proxima Nova"/>
              </a:rPr>
              <a:t>405.55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3 : </a:t>
            </a:r>
            <a:r>
              <a:rPr lang="fr" sz="1000">
                <a:solidFill>
                  <a:schemeClr val="accent3"/>
                </a:solidFill>
                <a:latin typeface="Proxima Nova"/>
                <a:ea typeface="Proxima Nova"/>
                <a:cs typeface="Proxima Nova"/>
                <a:sym typeface="Proxima Nova"/>
              </a:rPr>
              <a:t>5256.82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14813.31</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1614" name="Google Shape;1614;g2ec2d5219ed_0_220"/>
          <p:cNvPicPr preferRelativeResize="0"/>
          <p:nvPr/>
        </p:nvPicPr>
        <p:blipFill>
          <a:blip r:embed="rId4">
            <a:alphaModFix/>
          </a:blip>
          <a:stretch>
            <a:fillRect/>
          </a:stretch>
        </p:blipFill>
        <p:spPr>
          <a:xfrm>
            <a:off x="0" y="1455950"/>
            <a:ext cx="4266823" cy="30821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g2ec2d5219ed_0_2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620" name="Google Shape;1620;g2ec2d5219ed_0_2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621" name="Google Shape;1621;g2ec2d5219ed_0_227"/>
          <p:cNvPicPr preferRelativeResize="0"/>
          <p:nvPr/>
        </p:nvPicPr>
        <p:blipFill>
          <a:blip r:embed="rId3">
            <a:alphaModFix/>
          </a:blip>
          <a:stretch>
            <a:fillRect/>
          </a:stretch>
        </p:blipFill>
        <p:spPr>
          <a:xfrm>
            <a:off x="984238" y="1837600"/>
            <a:ext cx="7175525" cy="14683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g2ec2d5219ed_0_2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4 clusters</a:t>
            </a:r>
            <a:endParaRPr/>
          </a:p>
        </p:txBody>
      </p:sp>
      <p:sp>
        <p:nvSpPr>
          <p:cNvPr id="1627" name="Google Shape;1627;g2ec2d5219ed_0_2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a:t>
            </a:r>
            <a:r>
              <a:rPr lang="fr"/>
              <a:t>utilisant beaucoup l’électroménager</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utilisant peu la piscine et 2-3 fois par semaine l’électroménager</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2 : Les ménages n’utilisant pas la piscine et très peu l’électroménager</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3 : Les ménages utilisant beaucoup la piscine et environ 5 fois par semaine l’électroménager</a:t>
            </a:r>
            <a:endParaRPr/>
          </a:p>
        </p:txBody>
      </p:sp>
      <p:sp>
        <p:nvSpPr>
          <p:cNvPr id="1628" name="Google Shape;1628;g2ec2d5219ed_0_2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g2ec2d5219ed_0_2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634" name="Google Shape;1634;g2ec2d5219ed_0_2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635" name="Google Shape;1635;g2ec2d5219ed_0_239"/>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4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636" name="Google Shape;1636;g2ec2d5219ed_0_239"/>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637" name="Google Shape;1637;g2ec2d5219ed_0_239"/>
          <p:cNvPicPr preferRelativeResize="0"/>
          <p:nvPr/>
        </p:nvPicPr>
        <p:blipFill>
          <a:blip r:embed="rId3">
            <a:alphaModFix/>
          </a:blip>
          <a:stretch>
            <a:fillRect/>
          </a:stretch>
        </p:blipFill>
        <p:spPr>
          <a:xfrm>
            <a:off x="1979100" y="1518088"/>
            <a:ext cx="5185800" cy="205887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g2ec2d5219ed_0_24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643" name="Google Shape;1643;g2ec2d5219ed_0_2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644" name="Google Shape;1644;g2ec2d5219ed_0_247"/>
          <p:cNvPicPr preferRelativeResize="0"/>
          <p:nvPr/>
        </p:nvPicPr>
        <p:blipFill>
          <a:blip r:embed="rId3">
            <a:alphaModFix/>
          </a:blip>
          <a:stretch>
            <a:fillRect/>
          </a:stretch>
        </p:blipFill>
        <p:spPr>
          <a:xfrm>
            <a:off x="311700" y="495775"/>
            <a:ext cx="4022150" cy="2265174"/>
          </a:xfrm>
          <a:prstGeom prst="rect">
            <a:avLst/>
          </a:prstGeom>
          <a:noFill/>
          <a:ln>
            <a:noFill/>
          </a:ln>
        </p:spPr>
      </p:pic>
      <p:pic>
        <p:nvPicPr>
          <p:cNvPr id="1645" name="Google Shape;1645;g2ec2d5219ed_0_247"/>
          <p:cNvPicPr preferRelativeResize="0"/>
          <p:nvPr/>
        </p:nvPicPr>
        <p:blipFill>
          <a:blip r:embed="rId4">
            <a:alphaModFix/>
          </a:blip>
          <a:stretch>
            <a:fillRect/>
          </a:stretch>
        </p:blipFill>
        <p:spPr>
          <a:xfrm>
            <a:off x="4452900" y="504963"/>
            <a:ext cx="4022151" cy="2246807"/>
          </a:xfrm>
          <a:prstGeom prst="rect">
            <a:avLst/>
          </a:prstGeom>
          <a:noFill/>
          <a:ln>
            <a:noFill/>
          </a:ln>
        </p:spPr>
      </p:pic>
      <p:pic>
        <p:nvPicPr>
          <p:cNvPr id="1646" name="Google Shape;1646;g2ec2d5219ed_0_247"/>
          <p:cNvPicPr preferRelativeResize="0"/>
          <p:nvPr/>
        </p:nvPicPr>
        <p:blipFill>
          <a:blip r:embed="rId5">
            <a:alphaModFix/>
          </a:blip>
          <a:stretch>
            <a:fillRect/>
          </a:stretch>
        </p:blipFill>
        <p:spPr>
          <a:xfrm>
            <a:off x="311700" y="2760950"/>
            <a:ext cx="4022151" cy="2246833"/>
          </a:xfrm>
          <a:prstGeom prst="rect">
            <a:avLst/>
          </a:prstGeom>
          <a:noFill/>
          <a:ln>
            <a:noFill/>
          </a:ln>
        </p:spPr>
      </p:pic>
      <p:pic>
        <p:nvPicPr>
          <p:cNvPr id="1647" name="Google Shape;1647;g2ec2d5219ed_0_247"/>
          <p:cNvPicPr preferRelativeResize="0"/>
          <p:nvPr/>
        </p:nvPicPr>
        <p:blipFill>
          <a:blip r:embed="rId6">
            <a:alphaModFix/>
          </a:blip>
          <a:stretch>
            <a:fillRect/>
          </a:stretch>
        </p:blipFill>
        <p:spPr>
          <a:xfrm>
            <a:off x="4452900" y="2741426"/>
            <a:ext cx="4022150" cy="22858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e810586e8c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Conclusion du pré-traitement</a:t>
            </a:r>
            <a:endParaRPr/>
          </a:p>
        </p:txBody>
      </p:sp>
      <p:sp>
        <p:nvSpPr>
          <p:cNvPr id="185" name="Google Shape;185;g2e810586e8c_0_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fr"/>
              <a:t>Taille du dataset après pré-traitement</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Nombre d’échantillons : 184</a:t>
            </a:r>
            <a:r>
              <a:rPr lang="fr"/>
              <a:t>96 -&gt; 18403</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Nombre de variables : 799 -&gt; </a:t>
            </a:r>
            <a:r>
              <a:rPr lang="fr"/>
              <a:t>309</a:t>
            </a:r>
            <a:endParaRPr/>
          </a:p>
          <a:p>
            <a:pPr indent="0" lvl="0" marL="0" rtl="0" algn="l">
              <a:lnSpc>
                <a:spcPct val="115000"/>
              </a:lnSpc>
              <a:spcBef>
                <a:spcPts val="0"/>
              </a:spcBef>
              <a:spcAft>
                <a:spcPts val="0"/>
              </a:spcAft>
              <a:buSzPts val="1800"/>
              <a:buNone/>
            </a:pPr>
            <a:r>
              <a:t/>
            </a:r>
            <a:endParaRPr/>
          </a:p>
        </p:txBody>
      </p:sp>
      <p:sp>
        <p:nvSpPr>
          <p:cNvPr id="186" name="Google Shape;186;g2e810586e8c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g2ec2d5219ed_0_4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Conclusion</a:t>
            </a:r>
            <a:endParaRPr/>
          </a:p>
        </p:txBody>
      </p:sp>
      <p:sp>
        <p:nvSpPr>
          <p:cNvPr id="1653" name="Google Shape;1653;g2ec2d5219ed_0_4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654" name="Google Shape;1654;g2ec2d5219ed_0_475"/>
          <p:cNvPicPr preferRelativeResize="0"/>
          <p:nvPr/>
        </p:nvPicPr>
        <p:blipFill>
          <a:blip r:embed="rId3">
            <a:alphaModFix/>
          </a:blip>
          <a:stretch>
            <a:fillRect/>
          </a:stretch>
        </p:blipFill>
        <p:spPr>
          <a:xfrm>
            <a:off x="944863" y="1837600"/>
            <a:ext cx="7254275" cy="146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e7c876f138_0_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Visualisation des données</a:t>
            </a:r>
            <a:endParaRPr/>
          </a:p>
        </p:txBody>
      </p:sp>
      <p:sp>
        <p:nvSpPr>
          <p:cNvPr id="192" name="Google Shape;192;g2e7c876f138_0_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93" name="Google Shape;193;g2e7c876f138_0_69"/>
          <p:cNvPicPr preferRelativeResize="0"/>
          <p:nvPr/>
        </p:nvPicPr>
        <p:blipFill rotWithShape="1">
          <a:blip r:embed="rId3">
            <a:alphaModFix/>
          </a:blip>
          <a:srcRect b="0" l="0" r="0" t="0"/>
          <a:stretch/>
        </p:blipFill>
        <p:spPr>
          <a:xfrm>
            <a:off x="30425" y="1234200"/>
            <a:ext cx="4640601" cy="3604501"/>
          </a:xfrm>
          <a:prstGeom prst="rect">
            <a:avLst/>
          </a:prstGeom>
          <a:noFill/>
          <a:ln>
            <a:noFill/>
          </a:ln>
        </p:spPr>
      </p:pic>
      <p:pic>
        <p:nvPicPr>
          <p:cNvPr id="194" name="Google Shape;194;g2e7c876f138_0_69"/>
          <p:cNvPicPr preferRelativeResize="0"/>
          <p:nvPr/>
        </p:nvPicPr>
        <p:blipFill>
          <a:blip r:embed="rId4">
            <a:alphaModFix/>
          </a:blip>
          <a:stretch>
            <a:fillRect/>
          </a:stretch>
        </p:blipFill>
        <p:spPr>
          <a:xfrm>
            <a:off x="4671026" y="1383388"/>
            <a:ext cx="4168173" cy="33061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2ed149f3567_0_1"/>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fr"/>
              <a:t>Plan</a:t>
            </a:r>
            <a:endParaRPr/>
          </a:p>
        </p:txBody>
      </p:sp>
      <p:sp>
        <p:nvSpPr>
          <p:cNvPr id="68" name="Google Shape;68;g2ed149f3567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69" name="Google Shape;69;g2ed149f3567_0_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AutoNum type="arabicPeriod"/>
            </a:pPr>
            <a:r>
              <a:rPr lang="fr"/>
              <a:t>Présentation du dataset</a:t>
            </a:r>
            <a:endParaRPr/>
          </a:p>
          <a:p>
            <a:pPr indent="-342900" lvl="0" marL="457200" rtl="0" algn="l">
              <a:spcBef>
                <a:spcPts val="0"/>
              </a:spcBef>
              <a:spcAft>
                <a:spcPts val="0"/>
              </a:spcAft>
              <a:buSzPts val="1800"/>
              <a:buAutoNum type="arabicPeriod"/>
            </a:pPr>
            <a:r>
              <a:rPr lang="fr"/>
              <a:t>Pré-traitement</a:t>
            </a:r>
            <a:endParaRPr/>
          </a:p>
          <a:p>
            <a:pPr indent="-342900" lvl="0" marL="457200" rtl="0" algn="l">
              <a:spcBef>
                <a:spcPts val="0"/>
              </a:spcBef>
              <a:spcAft>
                <a:spcPts val="0"/>
              </a:spcAft>
              <a:buSzPts val="1800"/>
              <a:buAutoNum type="arabicPeriod"/>
            </a:pPr>
            <a:r>
              <a:rPr lang="fr"/>
              <a:t>Sélection de features</a:t>
            </a:r>
            <a:endParaRPr/>
          </a:p>
          <a:p>
            <a:pPr indent="-342900" lvl="0" marL="457200" rtl="0" algn="l">
              <a:spcBef>
                <a:spcPts val="0"/>
              </a:spcBef>
              <a:spcAft>
                <a:spcPts val="0"/>
              </a:spcAft>
              <a:buSzPts val="1800"/>
              <a:buAutoNum type="arabicPeriod"/>
            </a:pPr>
            <a:r>
              <a:rPr lang="fr"/>
              <a:t>Clustering</a:t>
            </a:r>
            <a:endParaRPr/>
          </a:p>
          <a:p>
            <a:pPr indent="-342900" lvl="0" marL="457200" rtl="0" algn="l">
              <a:spcBef>
                <a:spcPts val="0"/>
              </a:spcBef>
              <a:spcAft>
                <a:spcPts val="0"/>
              </a:spcAft>
              <a:buSzPts val="1800"/>
              <a:buAutoNum type="arabicPeriod"/>
            </a:pPr>
            <a:r>
              <a:rPr lang="fr"/>
              <a:t>Analyse des variables comportementales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Sélection de features</a:t>
            </a:r>
            <a:endParaRPr/>
          </a:p>
        </p:txBody>
      </p:sp>
      <p:sp>
        <p:nvSpPr>
          <p:cNvPr id="200" name="Google Shape;20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e8952ea516_0_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Méthode 1 : Corrélation sur l’ensemble des données</a:t>
            </a:r>
            <a:endParaRPr/>
          </a:p>
        </p:txBody>
      </p:sp>
      <p:sp>
        <p:nvSpPr>
          <p:cNvPr id="206" name="Google Shape;206;g2e8952ea516_0_20"/>
          <p:cNvSpPr txBox="1"/>
          <p:nvPr>
            <p:ph idx="1" type="body"/>
          </p:nvPr>
        </p:nvSpPr>
        <p:spPr>
          <a:xfrm>
            <a:off x="311700" y="1152475"/>
            <a:ext cx="8520600" cy="2095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Calcul de la corrélation entre toutes les variables et la variable target ‘KWH’</a:t>
            </a:r>
            <a:endParaRPr/>
          </a:p>
          <a:p>
            <a:pPr indent="-342900" lvl="0" marL="457200" rtl="0" algn="l">
              <a:lnSpc>
                <a:spcPct val="115000"/>
              </a:lnSpc>
              <a:spcBef>
                <a:spcPts val="0"/>
              </a:spcBef>
              <a:spcAft>
                <a:spcPts val="0"/>
              </a:spcAft>
              <a:buSzPts val="1800"/>
              <a:buChar char="●"/>
            </a:pPr>
            <a:r>
              <a:rPr lang="fr"/>
              <a:t>Calcul de la corrélation entre toutes les variables et la variable target ‘DOLLAREL’</a:t>
            </a:r>
            <a:endParaRPr/>
          </a:p>
          <a:p>
            <a:pPr indent="-342900" lvl="0" marL="457200" rtl="0" algn="l">
              <a:lnSpc>
                <a:spcPct val="115000"/>
              </a:lnSpc>
              <a:spcBef>
                <a:spcPts val="0"/>
              </a:spcBef>
              <a:spcAft>
                <a:spcPts val="0"/>
              </a:spcAft>
              <a:buSzPts val="1800"/>
              <a:buChar char="●"/>
            </a:pPr>
            <a:r>
              <a:rPr lang="fr"/>
              <a:t>Sélection des variables avec une corrélation supérieure à la moyenne</a:t>
            </a:r>
            <a:endParaRPr/>
          </a:p>
          <a:p>
            <a:pPr indent="-342900" lvl="0" marL="457200" rtl="0" algn="l">
              <a:lnSpc>
                <a:spcPct val="115000"/>
              </a:lnSpc>
              <a:spcBef>
                <a:spcPts val="0"/>
              </a:spcBef>
              <a:spcAft>
                <a:spcPts val="0"/>
              </a:spcAft>
              <a:buSzPts val="1800"/>
              <a:buChar char="●"/>
            </a:pPr>
            <a:r>
              <a:rPr lang="fr"/>
              <a:t>Intersection des variables</a:t>
            </a:r>
            <a:endParaRPr/>
          </a:p>
          <a:p>
            <a:pPr indent="-342900" lvl="0" marL="457200" rtl="0" algn="l">
              <a:lnSpc>
                <a:spcPct val="115000"/>
              </a:lnSpc>
              <a:spcBef>
                <a:spcPts val="0"/>
              </a:spcBef>
              <a:spcAft>
                <a:spcPts val="0"/>
              </a:spcAft>
              <a:buSzPts val="1800"/>
              <a:buChar char="●"/>
            </a:pPr>
            <a:r>
              <a:rPr lang="fr"/>
              <a:t>Résultat : 106 variables retenues sur les 309 variables </a:t>
            </a:r>
            <a:endParaRPr/>
          </a:p>
        </p:txBody>
      </p:sp>
      <p:sp>
        <p:nvSpPr>
          <p:cNvPr id="207" name="Google Shape;207;g2e8952ea516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08" name="Google Shape;208;g2e8952ea516_0_20"/>
          <p:cNvSpPr txBox="1"/>
          <p:nvPr/>
        </p:nvSpPr>
        <p:spPr>
          <a:xfrm>
            <a:off x="1174500" y="3318900"/>
            <a:ext cx="1903200" cy="699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avec KWH</a:t>
            </a:r>
            <a:endParaRPr b="0" i="0" sz="1800" u="none" cap="none" strike="noStrike">
              <a:solidFill>
                <a:schemeClr val="accent3"/>
              </a:solidFill>
              <a:latin typeface="Proxima Nova"/>
              <a:ea typeface="Proxima Nova"/>
              <a:cs typeface="Proxima Nova"/>
              <a:sym typeface="Proxima Nova"/>
            </a:endParaRPr>
          </a:p>
        </p:txBody>
      </p:sp>
      <p:sp>
        <p:nvSpPr>
          <p:cNvPr id="209" name="Google Shape;209;g2e8952ea516_0_20"/>
          <p:cNvSpPr txBox="1"/>
          <p:nvPr/>
        </p:nvSpPr>
        <p:spPr>
          <a:xfrm>
            <a:off x="1174500" y="4214850"/>
            <a:ext cx="1903200" cy="699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avec DOLLAREL</a:t>
            </a:r>
            <a:endParaRPr b="0" i="0" sz="1800" u="none" cap="none" strike="noStrike">
              <a:solidFill>
                <a:schemeClr val="accent3"/>
              </a:solidFill>
              <a:latin typeface="Proxima Nova"/>
              <a:ea typeface="Proxima Nova"/>
              <a:cs typeface="Proxima Nova"/>
              <a:sym typeface="Proxima Nova"/>
            </a:endParaRPr>
          </a:p>
        </p:txBody>
      </p:sp>
      <p:sp>
        <p:nvSpPr>
          <p:cNvPr id="210" name="Google Shape;210;g2e8952ea516_0_20"/>
          <p:cNvSpPr txBox="1"/>
          <p:nvPr/>
        </p:nvSpPr>
        <p:spPr>
          <a:xfrm>
            <a:off x="3925925" y="3382725"/>
            <a:ext cx="1313400" cy="519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&gt; moy</a:t>
            </a:r>
            <a:endParaRPr b="0" i="0" sz="1800" u="none" cap="none" strike="noStrike">
              <a:solidFill>
                <a:schemeClr val="accent3"/>
              </a:solidFill>
              <a:latin typeface="Proxima Nova"/>
              <a:ea typeface="Proxima Nova"/>
              <a:cs typeface="Proxima Nova"/>
              <a:sym typeface="Proxima Nova"/>
            </a:endParaRPr>
          </a:p>
        </p:txBody>
      </p:sp>
      <p:sp>
        <p:nvSpPr>
          <p:cNvPr id="211" name="Google Shape;211;g2e8952ea516_0_20"/>
          <p:cNvSpPr txBox="1"/>
          <p:nvPr/>
        </p:nvSpPr>
        <p:spPr>
          <a:xfrm>
            <a:off x="3925975" y="4278450"/>
            <a:ext cx="1313400" cy="572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&gt; moy</a:t>
            </a:r>
            <a:endParaRPr b="0" i="0" sz="1800" u="none" cap="none" strike="noStrike">
              <a:solidFill>
                <a:schemeClr val="accent3"/>
              </a:solidFill>
              <a:latin typeface="Proxima Nova"/>
              <a:ea typeface="Proxima Nova"/>
              <a:cs typeface="Proxima Nova"/>
              <a:sym typeface="Proxima Nova"/>
            </a:endParaRPr>
          </a:p>
        </p:txBody>
      </p:sp>
      <p:sp>
        <p:nvSpPr>
          <p:cNvPr id="212" name="Google Shape;212;g2e8952ea516_0_20"/>
          <p:cNvSpPr txBox="1"/>
          <p:nvPr/>
        </p:nvSpPr>
        <p:spPr>
          <a:xfrm>
            <a:off x="5944575" y="3738400"/>
            <a:ext cx="1685400" cy="746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Intersection des variables</a:t>
            </a:r>
            <a:endParaRPr b="0" i="0" sz="1800" u="none" cap="none" strike="noStrike">
              <a:solidFill>
                <a:schemeClr val="accent3"/>
              </a:solidFill>
              <a:latin typeface="Proxima Nova"/>
              <a:ea typeface="Proxima Nova"/>
              <a:cs typeface="Proxima Nova"/>
              <a:sym typeface="Proxima Nova"/>
            </a:endParaRPr>
          </a:p>
        </p:txBody>
      </p:sp>
      <p:sp>
        <p:nvSpPr>
          <p:cNvPr id="213" name="Google Shape;213;g2e8952ea516_0_20"/>
          <p:cNvSpPr/>
          <p:nvPr/>
        </p:nvSpPr>
        <p:spPr>
          <a:xfrm>
            <a:off x="3147150" y="3562700"/>
            <a:ext cx="727500" cy="24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14" name="Google Shape;214;g2e8952ea516_0_20"/>
          <p:cNvSpPr/>
          <p:nvPr/>
        </p:nvSpPr>
        <p:spPr>
          <a:xfrm>
            <a:off x="3147000" y="4443000"/>
            <a:ext cx="727500" cy="24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15" name="Google Shape;215;g2e8952ea516_0_20"/>
          <p:cNvSpPr/>
          <p:nvPr/>
        </p:nvSpPr>
        <p:spPr>
          <a:xfrm rot="-1487362">
            <a:off x="5338621" y="439514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16" name="Google Shape;216;g2e8952ea516_0_20"/>
          <p:cNvSpPr/>
          <p:nvPr/>
        </p:nvSpPr>
        <p:spPr>
          <a:xfrm rot="1496463">
            <a:off x="5338690" y="3514788"/>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eac4b94a76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22" name="Google Shape;222;g2eac4b94a76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Méthode 1 : Résultats (exemples de quelques variables)</a:t>
            </a:r>
            <a:endParaRPr/>
          </a:p>
        </p:txBody>
      </p:sp>
      <p:pic>
        <p:nvPicPr>
          <p:cNvPr id="223" name="Google Shape;223;g2eac4b94a76_0_6"/>
          <p:cNvPicPr preferRelativeResize="0"/>
          <p:nvPr/>
        </p:nvPicPr>
        <p:blipFill rotWithShape="1">
          <a:blip r:embed="rId3">
            <a:alphaModFix/>
          </a:blip>
          <a:srcRect b="0" l="0" r="0" t="0"/>
          <a:stretch/>
        </p:blipFill>
        <p:spPr>
          <a:xfrm>
            <a:off x="785800" y="1017725"/>
            <a:ext cx="3143060" cy="3820975"/>
          </a:xfrm>
          <a:prstGeom prst="rect">
            <a:avLst/>
          </a:prstGeom>
          <a:noFill/>
          <a:ln>
            <a:noFill/>
          </a:ln>
        </p:spPr>
      </p:pic>
      <p:pic>
        <p:nvPicPr>
          <p:cNvPr id="224" name="Google Shape;224;g2eac4b94a76_0_6"/>
          <p:cNvPicPr preferRelativeResize="0"/>
          <p:nvPr/>
        </p:nvPicPr>
        <p:blipFill rotWithShape="1">
          <a:blip r:embed="rId4">
            <a:alphaModFix/>
          </a:blip>
          <a:srcRect b="0" l="0" r="0" t="0"/>
          <a:stretch/>
        </p:blipFill>
        <p:spPr>
          <a:xfrm>
            <a:off x="4933485" y="1017725"/>
            <a:ext cx="2920691" cy="3820975"/>
          </a:xfrm>
          <a:prstGeom prst="rect">
            <a:avLst/>
          </a:prstGeom>
          <a:noFill/>
          <a:ln>
            <a:noFill/>
          </a:ln>
        </p:spPr>
      </p:pic>
      <p:sp>
        <p:nvSpPr>
          <p:cNvPr id="225" name="Google Shape;225;g2eac4b94a76_0_6"/>
          <p:cNvSpPr txBox="1"/>
          <p:nvPr/>
        </p:nvSpPr>
        <p:spPr>
          <a:xfrm>
            <a:off x="5372550" y="4663225"/>
            <a:ext cx="1957200" cy="3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a:t>
            </a:r>
            <a:endParaRPr b="0" i="0" sz="18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154537ae3c_0_34"/>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Catégorisation des variables : </a:t>
            </a:r>
            <a:endParaRPr/>
          </a:p>
          <a:p>
            <a:pPr indent="0" lvl="0" marL="457200" rtl="0" algn="l">
              <a:lnSpc>
                <a:spcPct val="115000"/>
              </a:lnSpc>
              <a:spcBef>
                <a:spcPts val="0"/>
              </a:spcBef>
              <a:spcAft>
                <a:spcPts val="0"/>
              </a:spcAft>
              <a:buSzPts val="1800"/>
              <a:buNone/>
            </a:pPr>
            <a:r>
              <a:rPr lang="fr"/>
              <a:t>Dans le dataset d’origine, les variables sont déjà toutes catégorisées</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Application de la méthode 1 dans chaque catégorie</a:t>
            </a:r>
            <a:endParaRPr/>
          </a:p>
        </p:txBody>
      </p:sp>
      <p:sp>
        <p:nvSpPr>
          <p:cNvPr id="231" name="Google Shape;231;g2154537ae3c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32" name="Google Shape;232;g2154537ae3c_0_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Corrélation sur les données catégorisées</a:t>
            </a:r>
            <a:endParaRPr/>
          </a:p>
        </p:txBody>
      </p:sp>
      <p:pic>
        <p:nvPicPr>
          <p:cNvPr id="233" name="Google Shape;233;g2154537ae3c_0_34"/>
          <p:cNvPicPr preferRelativeResize="0"/>
          <p:nvPr/>
        </p:nvPicPr>
        <p:blipFill rotWithShape="1">
          <a:blip r:embed="rId3">
            <a:alphaModFix/>
          </a:blip>
          <a:srcRect b="0" l="0" r="0" t="0"/>
          <a:stretch/>
        </p:blipFill>
        <p:spPr>
          <a:xfrm>
            <a:off x="651063" y="1853850"/>
            <a:ext cx="7841876" cy="1118400"/>
          </a:xfrm>
          <a:prstGeom prst="rect">
            <a:avLst/>
          </a:prstGeom>
          <a:noFill/>
          <a:ln>
            <a:noFill/>
          </a:ln>
        </p:spPr>
      </p:pic>
      <p:pic>
        <p:nvPicPr>
          <p:cNvPr id="234" name="Google Shape;234;g2154537ae3c_0_34"/>
          <p:cNvPicPr preferRelativeResize="0"/>
          <p:nvPr/>
        </p:nvPicPr>
        <p:blipFill rotWithShape="1">
          <a:blip r:embed="rId4">
            <a:alphaModFix/>
          </a:blip>
          <a:srcRect b="0" l="0" r="0" t="0"/>
          <a:stretch/>
        </p:blipFill>
        <p:spPr>
          <a:xfrm>
            <a:off x="651063" y="2972250"/>
            <a:ext cx="7841876" cy="1059900"/>
          </a:xfrm>
          <a:prstGeom prst="rect">
            <a:avLst/>
          </a:prstGeom>
          <a:noFill/>
          <a:ln>
            <a:noFill/>
          </a:ln>
        </p:spPr>
      </p:pic>
      <p:sp>
        <p:nvSpPr>
          <p:cNvPr id="235" name="Google Shape;235;g2154537ae3c_0_34"/>
          <p:cNvSpPr/>
          <p:nvPr/>
        </p:nvSpPr>
        <p:spPr>
          <a:xfrm>
            <a:off x="7487175" y="1853850"/>
            <a:ext cx="1005900" cy="217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Résultats</a:t>
            </a:r>
            <a:endParaRPr/>
          </a:p>
          <a:p>
            <a:pPr indent="0" lvl="0" marL="0" rtl="0" algn="ctr">
              <a:lnSpc>
                <a:spcPct val="100000"/>
              </a:lnSpc>
              <a:spcBef>
                <a:spcPts val="0"/>
              </a:spcBef>
              <a:spcAft>
                <a:spcPts val="0"/>
              </a:spcAft>
              <a:buSzPct val="111111"/>
              <a:buNone/>
            </a:pPr>
            <a:r>
              <a:t/>
            </a:r>
            <a:endParaRPr/>
          </a:p>
          <a:p>
            <a:pPr indent="0" lvl="0" marL="0" rtl="0" algn="ctr">
              <a:lnSpc>
                <a:spcPct val="100000"/>
              </a:lnSpc>
              <a:spcBef>
                <a:spcPts val="0"/>
              </a:spcBef>
              <a:spcAft>
                <a:spcPts val="0"/>
              </a:spcAft>
              <a:buSzPct val="111111"/>
              <a:buNone/>
            </a:pPr>
            <a:r>
              <a:t/>
            </a:r>
            <a:endParaRPr/>
          </a:p>
        </p:txBody>
      </p:sp>
      <p:sp>
        <p:nvSpPr>
          <p:cNvPr id="241" name="Google Shape;24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242" name="Google Shape;242;p6"/>
          <p:cNvPicPr preferRelativeResize="0"/>
          <p:nvPr/>
        </p:nvPicPr>
        <p:blipFill>
          <a:blip r:embed="rId3">
            <a:alphaModFix/>
          </a:blip>
          <a:stretch>
            <a:fillRect/>
          </a:stretch>
        </p:blipFill>
        <p:spPr>
          <a:xfrm>
            <a:off x="2243850" y="1017725"/>
            <a:ext cx="4656296" cy="3820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154537ae3c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du coude appliquée au gain d’information</a:t>
            </a:r>
            <a:endParaRPr/>
          </a:p>
        </p:txBody>
      </p:sp>
      <p:sp>
        <p:nvSpPr>
          <p:cNvPr id="248" name="Google Shape;248;g2154537ae3c_0_56"/>
          <p:cNvSpPr txBox="1"/>
          <p:nvPr>
            <p:ph idx="1" type="body"/>
          </p:nvPr>
        </p:nvSpPr>
        <p:spPr>
          <a:xfrm>
            <a:off x="311700" y="1089550"/>
            <a:ext cx="8520600" cy="2488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115000"/>
              </a:lnSpc>
              <a:spcBef>
                <a:spcPts val="0"/>
              </a:spcBef>
              <a:spcAft>
                <a:spcPts val="0"/>
              </a:spcAft>
              <a:buSzPct val="129031"/>
              <a:buNone/>
            </a:pPr>
            <a:r>
              <a:rPr b="1" lang="fr"/>
              <a:t>Définition du DecisionTreeRegressor</a:t>
            </a:r>
            <a:endParaRPr/>
          </a:p>
          <a:p>
            <a:pPr indent="0" lvl="0" marL="0" rtl="0" algn="l">
              <a:lnSpc>
                <a:spcPct val="115000"/>
              </a:lnSpc>
              <a:spcBef>
                <a:spcPts val="0"/>
              </a:spcBef>
              <a:spcAft>
                <a:spcPts val="0"/>
              </a:spcAft>
              <a:buSzPct val="129031"/>
              <a:buNone/>
            </a:pPr>
            <a:r>
              <a:rPr lang="fr"/>
              <a:t>Le DecisionTreeRegressor est un algorithme d'apprentissage automatique qui utilise un arbre de décision pour prédire des valeurs continues, ici la valeur de KWH ou DOLLAREL.</a:t>
            </a:r>
            <a:endParaRPr/>
          </a:p>
          <a:p>
            <a:pPr indent="0" lvl="0" marL="0" rtl="0" algn="l">
              <a:lnSpc>
                <a:spcPct val="115000"/>
              </a:lnSpc>
              <a:spcBef>
                <a:spcPts val="0"/>
              </a:spcBef>
              <a:spcAft>
                <a:spcPts val="0"/>
              </a:spcAft>
              <a:buSzPct val="129031"/>
              <a:buNone/>
            </a:pPr>
            <a:r>
              <a:t/>
            </a:r>
            <a:endParaRPr/>
          </a:p>
          <a:p>
            <a:pPr indent="0" lvl="0" marL="0" rtl="0" algn="l">
              <a:lnSpc>
                <a:spcPct val="115000"/>
              </a:lnSpc>
              <a:spcBef>
                <a:spcPts val="0"/>
              </a:spcBef>
              <a:spcAft>
                <a:spcPts val="0"/>
              </a:spcAft>
              <a:buSzPct val="129031"/>
              <a:buNone/>
            </a:pPr>
            <a:r>
              <a:rPr b="1" lang="fr"/>
              <a:t>Principe du DecisionTreeRegressor</a:t>
            </a:r>
            <a:endParaRPr/>
          </a:p>
          <a:p>
            <a:pPr indent="0" lvl="0" marL="0" rtl="0" algn="l">
              <a:lnSpc>
                <a:spcPct val="115000"/>
              </a:lnSpc>
              <a:spcBef>
                <a:spcPts val="0"/>
              </a:spcBef>
              <a:spcAft>
                <a:spcPts val="0"/>
              </a:spcAft>
              <a:buSzPct val="129031"/>
              <a:buNone/>
            </a:pPr>
            <a:r>
              <a:rPr lang="fr"/>
              <a:t>Un arbre de décision est une structure arborescente qui pose des questions sur les caractéristiques des données d'entraînement. À chaque question, l'arbre divise les données en fonction des réponses.</a:t>
            </a:r>
            <a:endParaRPr/>
          </a:p>
          <a:p>
            <a:pPr indent="0" lvl="0" marL="0" rtl="0" algn="l">
              <a:lnSpc>
                <a:spcPct val="115000"/>
              </a:lnSpc>
              <a:spcBef>
                <a:spcPts val="0"/>
              </a:spcBef>
              <a:spcAft>
                <a:spcPts val="0"/>
              </a:spcAft>
              <a:buSzPct val="129031"/>
              <a:buNone/>
            </a:pPr>
            <a:r>
              <a:rPr lang="fr"/>
              <a:t>Pour prédire une nouvelle valeur, l'arbre suit les branches de l'arbre en fonction des caractéristiques de la nouvelle donnée. La valeur prédite est la valeur moyenne des données dans la feuille finale.</a:t>
            </a:r>
            <a:endParaRPr/>
          </a:p>
          <a:p>
            <a:pPr indent="0" lvl="0" marL="0" rtl="0" algn="l">
              <a:lnSpc>
                <a:spcPct val="115000"/>
              </a:lnSpc>
              <a:spcBef>
                <a:spcPts val="0"/>
              </a:spcBef>
              <a:spcAft>
                <a:spcPts val="0"/>
              </a:spcAft>
              <a:buSzPct val="129031"/>
              <a:buNone/>
            </a:pPr>
            <a:r>
              <a:t/>
            </a:r>
            <a:endParaRPr/>
          </a:p>
        </p:txBody>
      </p:sp>
      <p:sp>
        <p:nvSpPr>
          <p:cNvPr id="249" name="Google Shape;249;g2154537ae3c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250" name="Google Shape;250;g2154537ae3c_0_56"/>
          <p:cNvPicPr preferRelativeResize="0"/>
          <p:nvPr/>
        </p:nvPicPr>
        <p:blipFill rotWithShape="1">
          <a:blip r:embed="rId3">
            <a:alphaModFix/>
          </a:blip>
          <a:srcRect b="0" l="0" r="0" t="0"/>
          <a:stretch/>
        </p:blipFill>
        <p:spPr>
          <a:xfrm>
            <a:off x="1946675" y="3239725"/>
            <a:ext cx="5250626" cy="1817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154537ae3c_0_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du coude appliquée au gain d’information</a:t>
            </a:r>
            <a:endParaRPr/>
          </a:p>
        </p:txBody>
      </p:sp>
      <p:sp>
        <p:nvSpPr>
          <p:cNvPr id="256" name="Google Shape;256;g2154537ae3c_0_74"/>
          <p:cNvSpPr txBox="1"/>
          <p:nvPr>
            <p:ph idx="1" type="body"/>
          </p:nvPr>
        </p:nvSpPr>
        <p:spPr>
          <a:xfrm>
            <a:off x="311700" y="1089550"/>
            <a:ext cx="8520600" cy="3573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7"/>
              <a:buNone/>
            </a:pPr>
            <a:r>
              <a:rPr b="1" lang="fr"/>
              <a:t>Définition de l’Importance des variables</a:t>
            </a:r>
            <a:endParaRPr/>
          </a:p>
          <a:p>
            <a:pPr indent="0" lvl="0" marL="0" rtl="0" algn="l">
              <a:lnSpc>
                <a:spcPct val="115000"/>
              </a:lnSpc>
              <a:spcBef>
                <a:spcPts val="0"/>
              </a:spcBef>
              <a:spcAft>
                <a:spcPts val="0"/>
              </a:spcAft>
              <a:buSzPct val="108107"/>
              <a:buNone/>
            </a:pPr>
            <a:r>
              <a:rPr lang="fr"/>
              <a:t>L'importance des variables est évaluée en mesurant la réduction de l'impureté à chaque division de l'arbre de décision. L'impureté est quantifiée par l'erreur quadratique dans notre cas.</a:t>
            </a:r>
            <a:endParaRPr/>
          </a:p>
          <a:p>
            <a:pPr indent="0" lvl="0" marL="0" rtl="0" algn="l">
              <a:lnSpc>
                <a:spcPct val="115000"/>
              </a:lnSpc>
              <a:spcBef>
                <a:spcPts val="0"/>
              </a:spcBef>
              <a:spcAft>
                <a:spcPts val="0"/>
              </a:spcAft>
              <a:buSzPct val="108107"/>
              <a:buNone/>
            </a:pPr>
            <a:r>
              <a:t/>
            </a:r>
            <a:endParaRPr/>
          </a:p>
          <a:p>
            <a:pPr indent="0" lvl="0" marL="0" rtl="0" algn="l">
              <a:lnSpc>
                <a:spcPct val="115000"/>
              </a:lnSpc>
              <a:spcBef>
                <a:spcPts val="0"/>
              </a:spcBef>
              <a:spcAft>
                <a:spcPts val="0"/>
              </a:spcAft>
              <a:buSzPct val="108107"/>
              <a:buNone/>
            </a:pPr>
            <a:r>
              <a:rPr b="1" lang="fr"/>
              <a:t>Principe de calcul</a:t>
            </a:r>
            <a:endParaRPr b="1"/>
          </a:p>
          <a:p>
            <a:pPr indent="0" lvl="0" marL="0" rtl="0" algn="l">
              <a:lnSpc>
                <a:spcPct val="115000"/>
              </a:lnSpc>
              <a:spcBef>
                <a:spcPts val="0"/>
              </a:spcBef>
              <a:spcAft>
                <a:spcPts val="0"/>
              </a:spcAft>
              <a:buSzPct val="108107"/>
              <a:buNone/>
            </a:pPr>
            <a:r>
              <a:rPr lang="fr"/>
              <a:t>À chaque nœud de l'arbre, l'algorithme sélectionne la caractéristique et le seuil de division qui maximisent la réduction d'impureté des sous-ensembles résultants.</a:t>
            </a:r>
            <a:endParaRPr/>
          </a:p>
          <a:p>
            <a:pPr indent="0" lvl="0" marL="0" rtl="0" algn="l">
              <a:lnSpc>
                <a:spcPct val="115000"/>
              </a:lnSpc>
              <a:spcBef>
                <a:spcPts val="0"/>
              </a:spcBef>
              <a:spcAft>
                <a:spcPts val="0"/>
              </a:spcAft>
              <a:buSzPct val="108107"/>
              <a:buNone/>
            </a:pPr>
            <a:r>
              <a:rPr lang="fr"/>
              <a:t>La contribution de chaque caractéristique à cette réduction d'impureté est cumulée tout au long de l'arbre.</a:t>
            </a:r>
            <a:endParaRPr/>
          </a:p>
          <a:p>
            <a:pPr indent="0" lvl="0" marL="0" rtl="0" algn="l">
              <a:lnSpc>
                <a:spcPct val="115000"/>
              </a:lnSpc>
              <a:spcBef>
                <a:spcPts val="0"/>
              </a:spcBef>
              <a:spcAft>
                <a:spcPts val="0"/>
              </a:spcAft>
              <a:buSzPct val="108107"/>
              <a:buNone/>
            </a:pPr>
            <a:r>
              <a:t/>
            </a:r>
            <a:endParaRPr/>
          </a:p>
          <a:p>
            <a:pPr indent="0" lvl="0" marL="0" rtl="0" algn="l">
              <a:lnSpc>
                <a:spcPct val="115000"/>
              </a:lnSpc>
              <a:spcBef>
                <a:spcPts val="0"/>
              </a:spcBef>
              <a:spcAft>
                <a:spcPts val="0"/>
              </a:spcAft>
              <a:buSzPct val="108107"/>
              <a:buNone/>
            </a:pPr>
            <a:r>
              <a:rPr lang="fr"/>
              <a:t>L'importance des caractéristiques représente donc la contribution relative de chaque caractéristique à la réduction de l'erreur quadratique.</a:t>
            </a:r>
            <a:endParaRPr/>
          </a:p>
          <a:p>
            <a:pPr indent="0" lvl="0" marL="0" rtl="0" algn="l">
              <a:lnSpc>
                <a:spcPct val="115000"/>
              </a:lnSpc>
              <a:spcBef>
                <a:spcPts val="0"/>
              </a:spcBef>
              <a:spcAft>
                <a:spcPts val="0"/>
              </a:spcAft>
              <a:buSzPct val="108107"/>
              <a:buNone/>
            </a:pPr>
            <a:r>
              <a:t/>
            </a:r>
            <a:endParaRPr/>
          </a:p>
        </p:txBody>
      </p:sp>
      <p:sp>
        <p:nvSpPr>
          <p:cNvPr id="257" name="Google Shape;257;g2154537ae3c_0_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154537ae3c_0_86"/>
          <p:cNvSpPr txBox="1"/>
          <p:nvPr>
            <p:ph idx="1" type="body"/>
          </p:nvPr>
        </p:nvSpPr>
        <p:spPr>
          <a:xfrm>
            <a:off x="311700" y="1057825"/>
            <a:ext cx="8520600" cy="2064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b="1" lang="fr"/>
              <a:t>Méthode du coude</a:t>
            </a:r>
            <a:endParaRPr/>
          </a:p>
          <a:p>
            <a:pPr indent="0" lvl="0" marL="0" rtl="0" algn="l">
              <a:lnSpc>
                <a:spcPct val="115000"/>
              </a:lnSpc>
              <a:spcBef>
                <a:spcPts val="1200"/>
              </a:spcBef>
              <a:spcAft>
                <a:spcPts val="0"/>
              </a:spcAft>
              <a:buSzPct val="117647"/>
              <a:buNone/>
            </a:pPr>
            <a:r>
              <a:rPr lang="fr"/>
              <a:t>Après le calcul de l'importance des variables, celles-ci sont triées par ordre décroissant et leurs importances sont cumulées.</a:t>
            </a:r>
            <a:endParaRPr/>
          </a:p>
          <a:p>
            <a:pPr indent="0" lvl="0" marL="0" rtl="0" algn="l">
              <a:lnSpc>
                <a:spcPct val="115000"/>
              </a:lnSpc>
              <a:spcBef>
                <a:spcPts val="1200"/>
              </a:spcBef>
              <a:spcAft>
                <a:spcPts val="0"/>
              </a:spcAft>
              <a:buSzPct val="117647"/>
              <a:buNone/>
            </a:pPr>
            <a:r>
              <a:rPr lang="fr"/>
              <a:t>Une courbe cumulative est ainsi obtenue, illustrée ci-dessous. En identifiant le point de coude sur cette courbe, nous pouvons déterminer un nombre optimal de variables à sélectionner.</a:t>
            </a:r>
            <a:endParaRPr/>
          </a:p>
          <a:p>
            <a:pPr indent="0" lvl="0" marL="0" rtl="0" algn="l">
              <a:lnSpc>
                <a:spcPct val="115000"/>
              </a:lnSpc>
              <a:spcBef>
                <a:spcPts val="1200"/>
              </a:spcBef>
              <a:spcAft>
                <a:spcPts val="0"/>
              </a:spcAft>
              <a:buSzPct val="117647"/>
              <a:buNone/>
            </a:pPr>
            <a:r>
              <a:t/>
            </a:r>
            <a:endParaRPr/>
          </a:p>
        </p:txBody>
      </p:sp>
      <p:sp>
        <p:nvSpPr>
          <p:cNvPr id="263" name="Google Shape;263;g2154537ae3c_0_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64" name="Google Shape;264;g2154537ae3c_0_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du coude appliquée au gain d’information</a:t>
            </a:r>
            <a:endParaRPr/>
          </a:p>
        </p:txBody>
      </p:sp>
      <p:pic>
        <p:nvPicPr>
          <p:cNvPr id="265" name="Google Shape;265;g2154537ae3c_0_86"/>
          <p:cNvPicPr preferRelativeResize="0"/>
          <p:nvPr/>
        </p:nvPicPr>
        <p:blipFill rotWithShape="1">
          <a:blip r:embed="rId3">
            <a:alphaModFix/>
          </a:blip>
          <a:srcRect b="0" l="0" r="0" t="0"/>
          <a:stretch/>
        </p:blipFill>
        <p:spPr>
          <a:xfrm>
            <a:off x="664400" y="2682200"/>
            <a:ext cx="3586750" cy="2260775"/>
          </a:xfrm>
          <a:prstGeom prst="rect">
            <a:avLst/>
          </a:prstGeom>
          <a:noFill/>
          <a:ln>
            <a:noFill/>
          </a:ln>
        </p:spPr>
      </p:pic>
      <p:pic>
        <p:nvPicPr>
          <p:cNvPr id="266" name="Google Shape;266;g2154537ae3c_0_86"/>
          <p:cNvPicPr preferRelativeResize="0"/>
          <p:nvPr/>
        </p:nvPicPr>
        <p:blipFill rotWithShape="1">
          <a:blip r:embed="rId4">
            <a:alphaModFix/>
          </a:blip>
          <a:srcRect b="0" l="0" r="0" t="0"/>
          <a:stretch/>
        </p:blipFill>
        <p:spPr>
          <a:xfrm>
            <a:off x="4735850" y="2689655"/>
            <a:ext cx="3586749" cy="2245870"/>
          </a:xfrm>
          <a:prstGeom prst="rect">
            <a:avLst/>
          </a:prstGeom>
          <a:noFill/>
          <a:ln>
            <a:noFill/>
          </a:ln>
        </p:spPr>
      </p:pic>
      <p:sp>
        <p:nvSpPr>
          <p:cNvPr id="267" name="Google Shape;267;g2154537ae3c_0_86"/>
          <p:cNvSpPr/>
          <p:nvPr/>
        </p:nvSpPr>
        <p:spPr>
          <a:xfrm>
            <a:off x="1765175" y="34683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68" name="Google Shape;268;g2154537ae3c_0_86"/>
          <p:cNvSpPr/>
          <p:nvPr/>
        </p:nvSpPr>
        <p:spPr>
          <a:xfrm>
            <a:off x="5223000" y="287917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154537ae3c_0_100"/>
          <p:cNvSpPr txBox="1"/>
          <p:nvPr>
            <p:ph idx="1" type="body"/>
          </p:nvPr>
        </p:nvSpPr>
        <p:spPr>
          <a:xfrm>
            <a:off x="311700" y="1412100"/>
            <a:ext cx="8520600" cy="1159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La méthode précédemment décrite a été utilisée sur l’ensemble des données pré-traitées.</a:t>
            </a:r>
            <a:endParaRPr/>
          </a:p>
          <a:p>
            <a:pPr indent="0" lvl="0" marL="0" rtl="0" algn="l">
              <a:lnSpc>
                <a:spcPct val="115000"/>
              </a:lnSpc>
              <a:spcBef>
                <a:spcPts val="0"/>
              </a:spcBef>
              <a:spcAft>
                <a:spcPts val="0"/>
              </a:spcAft>
              <a:buSzPts val="1800"/>
              <a:buNone/>
            </a:pPr>
            <a:r>
              <a:rPr lang="fr"/>
              <a:t>Résultat : 63 variables retenues sur les 309 variables.</a:t>
            </a:r>
            <a:endParaRPr/>
          </a:p>
        </p:txBody>
      </p:sp>
      <p:sp>
        <p:nvSpPr>
          <p:cNvPr id="274" name="Google Shape;274;g2154537ae3c_0_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75" name="Google Shape;275;g2154537ae3c_0_100"/>
          <p:cNvSpPr txBox="1"/>
          <p:nvPr>
            <p:ph type="title"/>
          </p:nvPr>
        </p:nvSpPr>
        <p:spPr>
          <a:xfrm>
            <a:off x="311700" y="445025"/>
            <a:ext cx="8520600" cy="911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3 : Gain d’information sur l’ensemble des données</a:t>
            </a:r>
            <a:endParaRPr/>
          </a:p>
        </p:txBody>
      </p:sp>
      <p:sp>
        <p:nvSpPr>
          <p:cNvPr id="276" name="Google Shape;276;g2154537ae3c_0_100"/>
          <p:cNvSpPr txBox="1"/>
          <p:nvPr/>
        </p:nvSpPr>
        <p:spPr>
          <a:xfrm>
            <a:off x="347100" y="3464375"/>
            <a:ext cx="978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Dataset</a:t>
            </a:r>
            <a:endParaRPr b="0" i="0" sz="1800" u="none" cap="none" strike="noStrike">
              <a:solidFill>
                <a:schemeClr val="accent3"/>
              </a:solidFill>
              <a:latin typeface="Proxima Nova"/>
              <a:ea typeface="Proxima Nova"/>
              <a:cs typeface="Proxima Nova"/>
              <a:sym typeface="Proxima Nova"/>
            </a:endParaRPr>
          </a:p>
        </p:txBody>
      </p:sp>
      <p:sp>
        <p:nvSpPr>
          <p:cNvPr id="277" name="Google Shape;277;g2154537ae3c_0_100"/>
          <p:cNvSpPr txBox="1"/>
          <p:nvPr/>
        </p:nvSpPr>
        <p:spPr>
          <a:xfrm>
            <a:off x="2081213" y="2905600"/>
            <a:ext cx="1383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IG avec KWH</a:t>
            </a:r>
            <a:endParaRPr b="0" i="0" sz="1800" u="none" cap="none" strike="noStrike">
              <a:solidFill>
                <a:schemeClr val="accent3"/>
              </a:solidFill>
              <a:latin typeface="Proxima Nova"/>
              <a:ea typeface="Proxima Nova"/>
              <a:cs typeface="Proxima Nova"/>
              <a:sym typeface="Proxima Nova"/>
            </a:endParaRPr>
          </a:p>
        </p:txBody>
      </p:sp>
      <p:sp>
        <p:nvSpPr>
          <p:cNvPr id="278" name="Google Shape;278;g2154537ae3c_0_100"/>
          <p:cNvSpPr txBox="1"/>
          <p:nvPr/>
        </p:nvSpPr>
        <p:spPr>
          <a:xfrm>
            <a:off x="2081288" y="3916225"/>
            <a:ext cx="1383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IG avec DOLLAREL</a:t>
            </a:r>
            <a:endParaRPr b="0" i="0" sz="1800" u="none" cap="none" strike="noStrike">
              <a:solidFill>
                <a:schemeClr val="accent3"/>
              </a:solidFill>
              <a:latin typeface="Proxima Nova"/>
              <a:ea typeface="Proxima Nova"/>
              <a:cs typeface="Proxima Nova"/>
              <a:sym typeface="Proxima Nova"/>
            </a:endParaRPr>
          </a:p>
        </p:txBody>
      </p:sp>
      <p:sp>
        <p:nvSpPr>
          <p:cNvPr id="279" name="Google Shape;279;g2154537ae3c_0_100"/>
          <p:cNvSpPr txBox="1"/>
          <p:nvPr/>
        </p:nvSpPr>
        <p:spPr>
          <a:xfrm>
            <a:off x="4138875" y="2905600"/>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Sélection des features</a:t>
            </a:r>
            <a:endParaRPr b="0" i="0" sz="1800" u="none" cap="none" strike="noStrike">
              <a:solidFill>
                <a:schemeClr val="accent3"/>
              </a:solidFill>
              <a:latin typeface="Proxima Nova"/>
              <a:ea typeface="Proxima Nova"/>
              <a:cs typeface="Proxima Nova"/>
              <a:sym typeface="Proxima Nova"/>
            </a:endParaRPr>
          </a:p>
        </p:txBody>
      </p:sp>
      <p:sp>
        <p:nvSpPr>
          <p:cNvPr id="280" name="Google Shape;280;g2154537ae3c_0_100"/>
          <p:cNvSpPr txBox="1"/>
          <p:nvPr/>
        </p:nvSpPr>
        <p:spPr>
          <a:xfrm>
            <a:off x="4138950" y="3916225"/>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Sélection des features</a:t>
            </a:r>
            <a:endParaRPr b="0" i="0" sz="1800" u="none" cap="none" strike="noStrike">
              <a:solidFill>
                <a:schemeClr val="accent3"/>
              </a:solidFill>
              <a:latin typeface="Proxima Nova"/>
              <a:ea typeface="Proxima Nova"/>
              <a:cs typeface="Proxima Nova"/>
              <a:sym typeface="Proxima Nova"/>
            </a:endParaRPr>
          </a:p>
        </p:txBody>
      </p:sp>
      <p:sp>
        <p:nvSpPr>
          <p:cNvPr id="281" name="Google Shape;281;g2154537ae3c_0_100"/>
          <p:cNvSpPr txBox="1"/>
          <p:nvPr/>
        </p:nvSpPr>
        <p:spPr>
          <a:xfrm>
            <a:off x="6646450" y="3464375"/>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fr" sz="1800">
                <a:solidFill>
                  <a:schemeClr val="accent3"/>
                </a:solidFill>
                <a:latin typeface="Proxima Nova"/>
                <a:ea typeface="Proxima Nova"/>
                <a:cs typeface="Proxima Nova"/>
                <a:sym typeface="Proxima Nova"/>
              </a:rPr>
              <a:t>Intersection</a:t>
            </a:r>
            <a:r>
              <a:rPr b="0" i="0" lang="fr" sz="1800" u="none" cap="none" strike="noStrike">
                <a:solidFill>
                  <a:schemeClr val="accent3"/>
                </a:solidFill>
                <a:latin typeface="Proxima Nova"/>
                <a:ea typeface="Proxima Nova"/>
                <a:cs typeface="Proxima Nova"/>
                <a:sym typeface="Proxima Nova"/>
              </a:rPr>
              <a:t> des variables</a:t>
            </a:r>
            <a:endParaRPr b="0" i="0" sz="1800" u="none" cap="none" strike="noStrike">
              <a:solidFill>
                <a:schemeClr val="accent3"/>
              </a:solidFill>
              <a:latin typeface="Proxima Nova"/>
              <a:ea typeface="Proxima Nova"/>
              <a:cs typeface="Proxima Nova"/>
              <a:sym typeface="Proxima Nova"/>
            </a:endParaRPr>
          </a:p>
        </p:txBody>
      </p:sp>
      <p:sp>
        <p:nvSpPr>
          <p:cNvPr id="282" name="Google Shape;282;g2154537ae3c_0_100"/>
          <p:cNvSpPr/>
          <p:nvPr/>
        </p:nvSpPr>
        <p:spPr>
          <a:xfrm>
            <a:off x="3518400" y="3187075"/>
            <a:ext cx="506400" cy="3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83" name="Google Shape;283;g2154537ae3c_0_100"/>
          <p:cNvSpPr/>
          <p:nvPr/>
        </p:nvSpPr>
        <p:spPr>
          <a:xfrm>
            <a:off x="3518400" y="4120075"/>
            <a:ext cx="506400" cy="3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84" name="Google Shape;284;g2154537ae3c_0_100"/>
          <p:cNvSpPr/>
          <p:nvPr/>
        </p:nvSpPr>
        <p:spPr>
          <a:xfrm rot="1496463">
            <a:off x="1473010" y="4007205"/>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85" name="Google Shape;285;g2154537ae3c_0_100"/>
          <p:cNvSpPr/>
          <p:nvPr/>
        </p:nvSpPr>
        <p:spPr>
          <a:xfrm rot="-1487362">
            <a:off x="1472985" y="318706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86" name="Google Shape;286;g2154537ae3c_0_100"/>
          <p:cNvSpPr/>
          <p:nvPr/>
        </p:nvSpPr>
        <p:spPr>
          <a:xfrm rot="1496463">
            <a:off x="5863885" y="3187005"/>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87" name="Google Shape;287;g2154537ae3c_0_100"/>
          <p:cNvSpPr/>
          <p:nvPr/>
        </p:nvSpPr>
        <p:spPr>
          <a:xfrm rot="-1487362">
            <a:off x="5863860" y="400726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ed149f3567_0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93" name="Google Shape;293;g2ed149f3567_0_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Méthode 3 : Résultats (exemples de quelques variables)</a:t>
            </a:r>
            <a:endParaRPr/>
          </a:p>
        </p:txBody>
      </p:sp>
      <p:pic>
        <p:nvPicPr>
          <p:cNvPr id="294" name="Google Shape;294;g2ed149f3567_0_13"/>
          <p:cNvPicPr preferRelativeResize="0"/>
          <p:nvPr/>
        </p:nvPicPr>
        <p:blipFill>
          <a:blip r:embed="rId3">
            <a:alphaModFix/>
          </a:blip>
          <a:stretch>
            <a:fillRect/>
          </a:stretch>
        </p:blipFill>
        <p:spPr>
          <a:xfrm>
            <a:off x="2766400" y="1017725"/>
            <a:ext cx="3611200" cy="3945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e7c876f138_0_82"/>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Présentation du dataset</a:t>
            </a:r>
            <a:endParaRPr/>
          </a:p>
        </p:txBody>
      </p:sp>
      <p:sp>
        <p:nvSpPr>
          <p:cNvPr id="75" name="Google Shape;75;g2e7c876f138_0_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154537ae3c_0_141"/>
          <p:cNvSpPr txBox="1"/>
          <p:nvPr>
            <p:ph idx="1" type="body"/>
          </p:nvPr>
        </p:nvSpPr>
        <p:spPr>
          <a:xfrm>
            <a:off x="311700" y="1435625"/>
            <a:ext cx="8520600" cy="3133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Comme indiqué précédemment, les données d’origine sont catégorisées.</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La méthode du coude a donc été appliqué dans chaque catégorie</a:t>
            </a:r>
            <a:endParaRPr/>
          </a:p>
        </p:txBody>
      </p:sp>
      <p:sp>
        <p:nvSpPr>
          <p:cNvPr id="300" name="Google Shape;300;g2154537ae3c_0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01" name="Google Shape;301;g2154537ae3c_0_141"/>
          <p:cNvSpPr txBox="1"/>
          <p:nvPr>
            <p:ph type="title"/>
          </p:nvPr>
        </p:nvSpPr>
        <p:spPr>
          <a:xfrm>
            <a:off x="311700" y="445025"/>
            <a:ext cx="8520600" cy="990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4 : Gain d’information sur les données catégorisées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154537ae3c_0_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07" name="Google Shape;307;g2154537ae3c_0_148"/>
          <p:cNvSpPr txBox="1"/>
          <p:nvPr>
            <p:ph type="title"/>
          </p:nvPr>
        </p:nvSpPr>
        <p:spPr>
          <a:xfrm>
            <a:off x="311700" y="445025"/>
            <a:ext cx="8520600" cy="990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Méthode 4 : Résultats</a:t>
            </a:r>
            <a:endParaRPr/>
          </a:p>
        </p:txBody>
      </p:sp>
      <p:pic>
        <p:nvPicPr>
          <p:cNvPr id="308" name="Google Shape;308;g2154537ae3c_0_148"/>
          <p:cNvPicPr preferRelativeResize="0"/>
          <p:nvPr/>
        </p:nvPicPr>
        <p:blipFill>
          <a:blip r:embed="rId3">
            <a:alphaModFix/>
          </a:blip>
          <a:stretch>
            <a:fillRect/>
          </a:stretch>
        </p:blipFill>
        <p:spPr>
          <a:xfrm>
            <a:off x="2385663" y="1063575"/>
            <a:ext cx="4372675" cy="35996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edca2d3da6_0_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L'intersection des quatre méthodes a révélé </a:t>
            </a:r>
            <a:r>
              <a:rPr b="1" lang="fr"/>
              <a:t>28 variables</a:t>
            </a:r>
            <a:r>
              <a:rPr lang="fr"/>
              <a:t>, parmi les 309 variables d'origine, qui influencent le plus la consommation d'énergie.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Parmi celles-ci, </a:t>
            </a:r>
            <a:r>
              <a:rPr b="1" lang="fr"/>
              <a:t>12 sont issues des 76 variables comportementales</a:t>
            </a:r>
            <a:r>
              <a:rPr lang="fr"/>
              <a:t>.</a:t>
            </a:r>
            <a:endParaRPr/>
          </a:p>
        </p:txBody>
      </p:sp>
      <p:sp>
        <p:nvSpPr>
          <p:cNvPr id="314" name="Google Shape;314;g2edca2d3da6_0_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315" name="Google Shape;315;g2edca2d3da6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a:t>
            </a:r>
            <a:endParaRPr/>
          </a:p>
        </p:txBody>
      </p:sp>
      <p:sp>
        <p:nvSpPr>
          <p:cNvPr id="321" name="Google Shape;32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22" name="Google Shape;322;p8"/>
          <p:cNvPicPr preferRelativeResize="0"/>
          <p:nvPr/>
        </p:nvPicPr>
        <p:blipFill>
          <a:blip r:embed="rId3">
            <a:alphaModFix/>
          </a:blip>
          <a:stretch>
            <a:fillRect/>
          </a:stretch>
        </p:blipFill>
        <p:spPr>
          <a:xfrm>
            <a:off x="0" y="1505100"/>
            <a:ext cx="4498350" cy="3158119"/>
          </a:xfrm>
          <a:prstGeom prst="rect">
            <a:avLst/>
          </a:prstGeom>
          <a:noFill/>
          <a:ln>
            <a:noFill/>
          </a:ln>
        </p:spPr>
      </p:pic>
      <p:pic>
        <p:nvPicPr>
          <p:cNvPr id="323" name="Google Shape;323;p8"/>
          <p:cNvPicPr preferRelativeResize="0"/>
          <p:nvPr/>
        </p:nvPicPr>
        <p:blipFill>
          <a:blip r:embed="rId4">
            <a:alphaModFix/>
          </a:blip>
          <a:stretch>
            <a:fillRect/>
          </a:stretch>
        </p:blipFill>
        <p:spPr>
          <a:xfrm>
            <a:off x="4660575" y="1771739"/>
            <a:ext cx="4260300" cy="26248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9"/>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Clustering</a:t>
            </a:r>
            <a:endParaRPr/>
          </a:p>
        </p:txBody>
      </p:sp>
      <p:sp>
        <p:nvSpPr>
          <p:cNvPr id="329" name="Google Shape;3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ed149f3567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Normalisation des données</a:t>
            </a:r>
            <a:endParaRPr/>
          </a:p>
        </p:txBody>
      </p:sp>
      <p:sp>
        <p:nvSpPr>
          <p:cNvPr id="335" name="Google Shape;335;g2ed149f3567_0_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fr"/>
              <a:t>Principe de la normalisation</a:t>
            </a:r>
            <a:endParaRPr b="1"/>
          </a:p>
          <a:p>
            <a:pPr indent="0" lvl="0" marL="0" rtl="0" algn="l">
              <a:spcBef>
                <a:spcPts val="0"/>
              </a:spcBef>
              <a:spcAft>
                <a:spcPts val="0"/>
              </a:spcAft>
              <a:buNone/>
            </a:pPr>
            <a:r>
              <a:rPr lang="fr"/>
              <a:t>Les caractéristiques des données peuvent avoir des échelles différentes.</a:t>
            </a:r>
            <a:endParaRPr/>
          </a:p>
          <a:p>
            <a:pPr indent="0" lvl="0" marL="0" rtl="0" algn="l">
              <a:spcBef>
                <a:spcPts val="0"/>
              </a:spcBef>
              <a:spcAft>
                <a:spcPts val="0"/>
              </a:spcAft>
              <a:buNone/>
            </a:pPr>
            <a:r>
              <a:rPr lang="fr"/>
              <a:t>Normaliser les données place toutes les caractéristiques sur une échelle commune, généralement avec une moyenne de 0 et un écart type de 1.</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StandardScaler </a:t>
            </a:r>
            <a:endParaRPr b="1"/>
          </a:p>
          <a:p>
            <a:pPr indent="0" lvl="0" marL="0" rtl="0" algn="l">
              <a:lnSpc>
                <a:spcPct val="115000"/>
              </a:lnSpc>
              <a:spcBef>
                <a:spcPts val="0"/>
              </a:spcBef>
              <a:spcAft>
                <a:spcPts val="0"/>
              </a:spcAft>
              <a:buSzPts val="1800"/>
              <a:buNone/>
            </a:pPr>
            <a:r>
              <a:rPr lang="fr"/>
              <a:t>Une méthode de normalisation qui transforme les données en leur soustrayant la moyenne et en les divisant par l'écart type.</a:t>
            </a:r>
            <a:endParaRPr/>
          </a:p>
        </p:txBody>
      </p:sp>
      <p:sp>
        <p:nvSpPr>
          <p:cNvPr id="336" name="Google Shape;336;g2ed149f3567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337" name="Google Shape;337;g2ed149f3567_0_24"/>
          <p:cNvPicPr preferRelativeResize="0"/>
          <p:nvPr/>
        </p:nvPicPr>
        <p:blipFill>
          <a:blip r:embed="rId3">
            <a:alphaModFix/>
          </a:blip>
          <a:stretch>
            <a:fillRect/>
          </a:stretch>
        </p:blipFill>
        <p:spPr>
          <a:xfrm>
            <a:off x="3791438" y="3832300"/>
            <a:ext cx="1561132" cy="830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0"/>
          <p:cNvSpPr txBox="1"/>
          <p:nvPr>
            <p:ph type="title"/>
          </p:nvPr>
        </p:nvSpPr>
        <p:spPr>
          <a:xfrm>
            <a:off x="311700" y="145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p:txBody>
      </p:sp>
      <p:sp>
        <p:nvSpPr>
          <p:cNvPr id="343" name="Google Shape;343;p10"/>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2</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sp>
        <p:nvSpPr>
          <p:cNvPr id="344" name="Google Shape;3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45" name="Google Shape;345;p10"/>
          <p:cNvPicPr preferRelativeResize="0"/>
          <p:nvPr/>
        </p:nvPicPr>
        <p:blipFill>
          <a:blip r:embed="rId3">
            <a:alphaModFix/>
          </a:blip>
          <a:stretch>
            <a:fillRect/>
          </a:stretch>
        </p:blipFill>
        <p:spPr>
          <a:xfrm>
            <a:off x="1849150" y="717875"/>
            <a:ext cx="5445703" cy="4120825"/>
          </a:xfrm>
          <a:prstGeom prst="rect">
            <a:avLst/>
          </a:prstGeom>
          <a:noFill/>
          <a:ln>
            <a:noFill/>
          </a:ln>
        </p:spPr>
      </p:pic>
      <p:sp>
        <p:nvSpPr>
          <p:cNvPr id="346" name="Google Shape;346;p10"/>
          <p:cNvSpPr/>
          <p:nvPr/>
        </p:nvSpPr>
        <p:spPr>
          <a:xfrm>
            <a:off x="2939175" y="21550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352" name="Google Shape;352;p11"/>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sp>
        <p:nvSpPr>
          <p:cNvPr id="353" name="Google Shape;35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54" name="Google Shape;354;p11"/>
          <p:cNvPicPr preferRelativeResize="0"/>
          <p:nvPr/>
        </p:nvPicPr>
        <p:blipFill>
          <a:blip r:embed="rId3">
            <a:alphaModFix/>
          </a:blip>
          <a:stretch>
            <a:fillRect/>
          </a:stretch>
        </p:blipFill>
        <p:spPr>
          <a:xfrm>
            <a:off x="2072688" y="1017725"/>
            <a:ext cx="4998614" cy="3820975"/>
          </a:xfrm>
          <a:prstGeom prst="rect">
            <a:avLst/>
          </a:prstGeom>
          <a:noFill/>
          <a:ln>
            <a:noFill/>
          </a:ln>
        </p:spPr>
      </p:pic>
      <p:sp>
        <p:nvSpPr>
          <p:cNvPr id="355" name="Google Shape;355;p11"/>
          <p:cNvSpPr/>
          <p:nvPr/>
        </p:nvSpPr>
        <p:spPr>
          <a:xfrm>
            <a:off x="2693125" y="12495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e9ad958695_0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Détermination du nombre de clusters : Index de Davies-Bouldin</a:t>
            </a:r>
            <a:endParaRPr/>
          </a:p>
        </p:txBody>
      </p:sp>
      <p:sp>
        <p:nvSpPr>
          <p:cNvPr id="361" name="Google Shape;361;g2e9ad958695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62" name="Google Shape;362;g2e9ad958695_0_54"/>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pic>
        <p:nvPicPr>
          <p:cNvPr id="363" name="Google Shape;363;g2e9ad958695_0_54"/>
          <p:cNvPicPr preferRelativeResize="0"/>
          <p:nvPr/>
        </p:nvPicPr>
        <p:blipFill>
          <a:blip r:embed="rId3">
            <a:alphaModFix/>
          </a:blip>
          <a:stretch>
            <a:fillRect/>
          </a:stretch>
        </p:blipFill>
        <p:spPr>
          <a:xfrm>
            <a:off x="2076625" y="1260425"/>
            <a:ext cx="4990751" cy="3796400"/>
          </a:xfrm>
          <a:prstGeom prst="rect">
            <a:avLst/>
          </a:prstGeom>
          <a:noFill/>
          <a:ln>
            <a:noFill/>
          </a:ln>
        </p:spPr>
      </p:pic>
      <p:sp>
        <p:nvSpPr>
          <p:cNvPr id="364" name="Google Shape;364;g2e9ad958695_0_54"/>
          <p:cNvSpPr/>
          <p:nvPr/>
        </p:nvSpPr>
        <p:spPr>
          <a:xfrm>
            <a:off x="2604525" y="42465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e9ad958695_0_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Calinski-Harabasz</a:t>
            </a:r>
            <a:endParaRPr/>
          </a:p>
        </p:txBody>
      </p:sp>
      <p:sp>
        <p:nvSpPr>
          <p:cNvPr id="370" name="Google Shape;370;g2e9ad958695_0_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371" name="Google Shape;371;g2e9ad958695_0_65"/>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pic>
        <p:nvPicPr>
          <p:cNvPr id="372" name="Google Shape;372;g2e9ad958695_0_65"/>
          <p:cNvPicPr preferRelativeResize="0"/>
          <p:nvPr/>
        </p:nvPicPr>
        <p:blipFill>
          <a:blip r:embed="rId3">
            <a:alphaModFix/>
          </a:blip>
          <a:stretch>
            <a:fillRect/>
          </a:stretch>
        </p:blipFill>
        <p:spPr>
          <a:xfrm>
            <a:off x="1694188" y="1344125"/>
            <a:ext cx="5755626" cy="3672174"/>
          </a:xfrm>
          <a:prstGeom prst="rect">
            <a:avLst/>
          </a:prstGeom>
          <a:noFill/>
          <a:ln>
            <a:noFill/>
          </a:ln>
        </p:spPr>
      </p:pic>
      <p:sp>
        <p:nvSpPr>
          <p:cNvPr id="373" name="Google Shape;373;g2e9ad958695_0_65"/>
          <p:cNvSpPr/>
          <p:nvPr/>
        </p:nvSpPr>
        <p:spPr>
          <a:xfrm>
            <a:off x="2230500" y="15397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e7c876f138_0_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RECS 2020</a:t>
            </a:r>
            <a:endParaRPr/>
          </a:p>
        </p:txBody>
      </p:sp>
      <p:sp>
        <p:nvSpPr>
          <p:cNvPr id="81" name="Google Shape;81;g2e7c876f138_0_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fr"/>
              <a:t>Qu'est-ce que le RECS 2020 ?</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Description : Le RECS (Residential Energy Consumption Survey) est une enquête menée par l'Energy Information Administration (EIA) des États-Unis pour collecter des données sur la consommation d'énergie des ménages.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Objectif : Comprendre les habitudes de consommation d'énergie et les caractéristiques des ménages américains.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Période : Données collectées en 2020.</a:t>
            </a:r>
            <a:endParaRPr/>
          </a:p>
          <a:p>
            <a:pPr indent="0" lvl="0" marL="0" rtl="0" algn="l">
              <a:lnSpc>
                <a:spcPct val="115000"/>
              </a:lnSpc>
              <a:spcBef>
                <a:spcPts val="0"/>
              </a:spcBef>
              <a:spcAft>
                <a:spcPts val="0"/>
              </a:spcAft>
              <a:buSzPts val="1800"/>
              <a:buNone/>
            </a:pPr>
            <a:r>
              <a:t/>
            </a:r>
            <a:endParaRPr/>
          </a:p>
        </p:txBody>
      </p:sp>
      <p:sp>
        <p:nvSpPr>
          <p:cNvPr id="82" name="Google Shape;82;g2e7c876f138_0_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edca2d3da6_0_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79" name="Google Shape;379;g2edca2d3da6_0_43"/>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2 clusters</a:t>
            </a:r>
            <a:endParaRPr b="1"/>
          </a:p>
        </p:txBody>
      </p:sp>
      <p:pic>
        <p:nvPicPr>
          <p:cNvPr id="380" name="Google Shape;380;g2edca2d3da6_0_43"/>
          <p:cNvPicPr preferRelativeResize="0"/>
          <p:nvPr/>
        </p:nvPicPr>
        <p:blipFill>
          <a:blip r:embed="rId3">
            <a:alphaModFix/>
          </a:blip>
          <a:stretch>
            <a:fillRect/>
          </a:stretch>
        </p:blipFill>
        <p:spPr>
          <a:xfrm>
            <a:off x="4337390" y="1455950"/>
            <a:ext cx="4754136" cy="3054875"/>
          </a:xfrm>
          <a:prstGeom prst="rect">
            <a:avLst/>
          </a:prstGeom>
          <a:noFill/>
          <a:ln>
            <a:noFill/>
          </a:ln>
        </p:spPr>
      </p:pic>
      <p:pic>
        <p:nvPicPr>
          <p:cNvPr id="381" name="Google Shape;381;g2edca2d3da6_0_43"/>
          <p:cNvPicPr preferRelativeResize="0"/>
          <p:nvPr/>
        </p:nvPicPr>
        <p:blipFill>
          <a:blip r:embed="rId4">
            <a:alphaModFix/>
          </a:blip>
          <a:stretch>
            <a:fillRect/>
          </a:stretch>
        </p:blipFill>
        <p:spPr>
          <a:xfrm>
            <a:off x="7" y="1455950"/>
            <a:ext cx="4248269" cy="3054875"/>
          </a:xfrm>
          <a:prstGeom prst="rect">
            <a:avLst/>
          </a:prstGeom>
          <a:noFill/>
          <a:ln>
            <a:noFill/>
          </a:ln>
        </p:spPr>
      </p:pic>
      <p:sp>
        <p:nvSpPr>
          <p:cNvPr id="382" name="Google Shape;382;g2edca2d3da6_0_43"/>
          <p:cNvSpPr txBox="1"/>
          <p:nvPr/>
        </p:nvSpPr>
        <p:spPr>
          <a:xfrm>
            <a:off x="214400" y="44620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168584.99029013107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269765.50343902136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383" name="Google Shape;383;g2edca2d3da6_0_43"/>
          <p:cNvSpPr txBox="1"/>
          <p:nvPr/>
        </p:nvSpPr>
        <p:spPr>
          <a:xfrm>
            <a:off x="2337200" y="4581575"/>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438350.4937291517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edca2d3da6_0_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389" name="Google Shape;389;g2edca2d3da6_0_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90" name="Google Shape;390;g2edca2d3da6_0_59"/>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391" name="Google Shape;391;g2edca2d3da6_0_59"/>
          <p:cNvPicPr preferRelativeResize="0"/>
          <p:nvPr/>
        </p:nvPicPr>
        <p:blipFill>
          <a:blip r:embed="rId3">
            <a:alphaModFix/>
          </a:blip>
          <a:stretch>
            <a:fillRect/>
          </a:stretch>
        </p:blipFill>
        <p:spPr>
          <a:xfrm>
            <a:off x="3340263" y="1017725"/>
            <a:ext cx="2463487" cy="39733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edca2d3da6_0_3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97" name="Google Shape;397;g2edca2d3da6_0_3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398" name="Google Shape;398;g2edca2d3da6_0_3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vivant dans des </a:t>
            </a:r>
            <a:r>
              <a:rPr b="1" lang="fr"/>
              <a:t>logements plus petits</a:t>
            </a:r>
            <a:r>
              <a:rPr lang="fr"/>
              <a:t>, avec un</a:t>
            </a:r>
            <a:r>
              <a:rPr b="1" lang="fr"/>
              <a:t> revenu plus faible</a:t>
            </a:r>
            <a:r>
              <a:rPr lang="fr"/>
              <a:t>, possédant et </a:t>
            </a:r>
            <a:r>
              <a:rPr b="1" lang="fr"/>
              <a:t>utilisant moins</a:t>
            </a:r>
            <a:r>
              <a:rPr lang="fr"/>
              <a:t> les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vivant dans de </a:t>
            </a:r>
            <a:r>
              <a:rPr b="1" lang="fr"/>
              <a:t>grands logements</a:t>
            </a:r>
            <a:r>
              <a:rPr lang="fr"/>
              <a:t>, avec un </a:t>
            </a:r>
            <a:r>
              <a:rPr b="1" lang="fr"/>
              <a:t>revenu élevé</a:t>
            </a:r>
            <a:r>
              <a:rPr lang="fr"/>
              <a:t>, </a:t>
            </a:r>
            <a:r>
              <a:rPr b="1" lang="fr"/>
              <a:t>utilisant beaucoup</a:t>
            </a:r>
            <a:r>
              <a:rPr lang="fr"/>
              <a:t> plus les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1576714ffa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04" name="Google Shape;404;g21576714ffa_0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405" name="Google Shape;405;g21576714ffa_0_54"/>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406" name="Google Shape;406;g21576714ffa_0_54"/>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407" name="Google Shape;407;g21576714ffa_0_54"/>
          <p:cNvPicPr preferRelativeResize="0"/>
          <p:nvPr/>
        </p:nvPicPr>
        <p:blipFill>
          <a:blip r:embed="rId3">
            <a:alphaModFix/>
          </a:blip>
          <a:stretch>
            <a:fillRect/>
          </a:stretch>
        </p:blipFill>
        <p:spPr>
          <a:xfrm>
            <a:off x="1547313" y="1597375"/>
            <a:ext cx="6049375" cy="1655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1576714ffa_0_6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413" name="Google Shape;413;g21576714ffa_0_63"/>
          <p:cNvSpPr txBox="1"/>
          <p:nvPr>
            <p:ph idx="12" type="sldNum"/>
          </p:nvPr>
        </p:nvSpPr>
        <p:spPr>
          <a:xfrm>
            <a:off x="85953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414" name="Google Shape;414;g21576714ffa_0_63"/>
          <p:cNvPicPr preferRelativeResize="0"/>
          <p:nvPr/>
        </p:nvPicPr>
        <p:blipFill>
          <a:blip r:embed="rId3">
            <a:alphaModFix/>
          </a:blip>
          <a:stretch>
            <a:fillRect/>
          </a:stretch>
        </p:blipFill>
        <p:spPr>
          <a:xfrm>
            <a:off x="0" y="493325"/>
            <a:ext cx="6111299" cy="2283575"/>
          </a:xfrm>
          <a:prstGeom prst="rect">
            <a:avLst/>
          </a:prstGeom>
          <a:noFill/>
          <a:ln>
            <a:noFill/>
          </a:ln>
        </p:spPr>
      </p:pic>
      <p:pic>
        <p:nvPicPr>
          <p:cNvPr id="415" name="Google Shape;415;g21576714ffa_0_63"/>
          <p:cNvPicPr preferRelativeResize="0"/>
          <p:nvPr/>
        </p:nvPicPr>
        <p:blipFill>
          <a:blip r:embed="rId4">
            <a:alphaModFix/>
          </a:blip>
          <a:stretch>
            <a:fillRect/>
          </a:stretch>
        </p:blipFill>
        <p:spPr>
          <a:xfrm>
            <a:off x="0" y="2776900"/>
            <a:ext cx="6111299" cy="2279929"/>
          </a:xfrm>
          <a:prstGeom prst="rect">
            <a:avLst/>
          </a:prstGeom>
          <a:noFill/>
          <a:ln>
            <a:noFill/>
          </a:ln>
        </p:spPr>
      </p:pic>
      <p:sp>
        <p:nvSpPr>
          <p:cNvPr id="416" name="Google Shape;416;g21576714ffa_0_63"/>
          <p:cNvSpPr/>
          <p:nvPr/>
        </p:nvSpPr>
        <p:spPr>
          <a:xfrm rot="2700000">
            <a:off x="1545961" y="447660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17" name="Google Shape;417;g21576714ffa_0_63"/>
          <p:cNvSpPr/>
          <p:nvPr/>
        </p:nvSpPr>
        <p:spPr>
          <a:xfrm rot="2700000">
            <a:off x="275436" y="450017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18" name="Google Shape;418;g21576714ffa_0_63"/>
          <p:cNvSpPr/>
          <p:nvPr/>
        </p:nvSpPr>
        <p:spPr>
          <a:xfrm rot="2700000">
            <a:off x="3384486" y="223297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19" name="Google Shape;419;g21576714ffa_0_63"/>
          <p:cNvSpPr/>
          <p:nvPr/>
        </p:nvSpPr>
        <p:spPr>
          <a:xfrm rot="2700000">
            <a:off x="4825661" y="220460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20" name="Google Shape;420;g21576714ffa_0_63"/>
          <p:cNvSpPr/>
          <p:nvPr/>
        </p:nvSpPr>
        <p:spPr>
          <a:xfrm rot="2700000">
            <a:off x="576128" y="220990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21" name="Google Shape;421;g21576714ffa_0_63"/>
          <p:cNvSpPr/>
          <p:nvPr/>
        </p:nvSpPr>
        <p:spPr>
          <a:xfrm rot="2700000">
            <a:off x="731628" y="223827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22" name="Google Shape;422;g21576714ffa_0_63"/>
          <p:cNvSpPr/>
          <p:nvPr/>
        </p:nvSpPr>
        <p:spPr>
          <a:xfrm rot="2700000">
            <a:off x="2362153" y="452020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23" name="Google Shape;423;g21576714ffa_0_63"/>
          <p:cNvSpPr/>
          <p:nvPr/>
        </p:nvSpPr>
        <p:spPr>
          <a:xfrm rot="2700000">
            <a:off x="2135403" y="450547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24" name="Google Shape;424;g21576714ffa_0_63"/>
          <p:cNvSpPr txBox="1"/>
          <p:nvPr/>
        </p:nvSpPr>
        <p:spPr>
          <a:xfrm>
            <a:off x="6314275" y="572700"/>
            <a:ext cx="2647500" cy="43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accent3"/>
                </a:solidFill>
                <a:latin typeface="Proxima Nova"/>
                <a:ea typeface="Proxima Nova"/>
                <a:cs typeface="Proxima Nova"/>
                <a:sym typeface="Proxima Nova"/>
              </a:rPr>
              <a:t>Conclusions</a:t>
            </a:r>
            <a:r>
              <a:rPr b="1" lang="fr">
                <a:solidFill>
                  <a:schemeClr val="accent3"/>
                </a:solidFill>
                <a:latin typeface="Proxima Nova"/>
                <a:ea typeface="Proxima Nova"/>
                <a:cs typeface="Proxima Nova"/>
                <a:sym typeface="Proxima Nova"/>
              </a:rPr>
              <a:t> possibles : </a:t>
            </a:r>
            <a:endParaRPr b="1">
              <a:solidFill>
                <a:schemeClr val="accent3"/>
              </a:solidFill>
              <a:latin typeface="Proxima Nova"/>
              <a:ea typeface="Proxima Nova"/>
              <a:cs typeface="Proxima Nova"/>
              <a:sym typeface="Proxima Nova"/>
            </a:endParaRPr>
          </a:p>
          <a:p>
            <a:pPr indent="-317500" lvl="0" marL="457200" rtl="0" algn="l">
              <a:spcBef>
                <a:spcPts val="0"/>
              </a:spcBef>
              <a:spcAft>
                <a:spcPts val="0"/>
              </a:spcAft>
              <a:buClr>
                <a:srgbClr val="4A86E8"/>
              </a:buClr>
              <a:buSzPts val="1400"/>
              <a:buFont typeface="Proxima Nova"/>
              <a:buChar char="●"/>
            </a:pPr>
            <a:r>
              <a:rPr lang="fr">
                <a:solidFill>
                  <a:srgbClr val="4A86E8"/>
                </a:solidFill>
                <a:latin typeface="Proxima Nova"/>
                <a:ea typeface="Proxima Nova"/>
                <a:cs typeface="Proxima Nova"/>
                <a:sym typeface="Proxima Nova"/>
              </a:rPr>
              <a:t>Les principaux facteurs de consommation d’énergie du cluster 1 sont la piscine et le jacuzzi (des loisirs)</a:t>
            </a:r>
            <a:endParaRPr>
              <a:solidFill>
                <a:srgbClr val="6AA84F"/>
              </a:solidFill>
              <a:latin typeface="Proxima Nova"/>
              <a:ea typeface="Proxima Nova"/>
              <a:cs typeface="Proxima Nova"/>
              <a:sym typeface="Proxima Nova"/>
            </a:endParaRPr>
          </a:p>
          <a:p>
            <a:pPr indent="0" lvl="0" marL="457200" rtl="0" algn="l">
              <a:spcBef>
                <a:spcPts val="0"/>
              </a:spcBef>
              <a:spcAft>
                <a:spcPts val="0"/>
              </a:spcAft>
              <a:buNone/>
            </a:pPr>
            <a:r>
              <a:t/>
            </a:r>
            <a:endParaRPr>
              <a:solidFill>
                <a:srgbClr val="6AA84F"/>
              </a:solidFill>
              <a:latin typeface="Proxima Nova"/>
              <a:ea typeface="Proxima Nova"/>
              <a:cs typeface="Proxima Nova"/>
              <a:sym typeface="Proxima Nova"/>
            </a:endParaRPr>
          </a:p>
          <a:p>
            <a:pPr indent="-317500" lvl="0" marL="457200" rtl="0" algn="l">
              <a:spcBef>
                <a:spcPts val="0"/>
              </a:spcBef>
              <a:spcAft>
                <a:spcPts val="0"/>
              </a:spcAft>
              <a:buClr>
                <a:srgbClr val="CC0000"/>
              </a:buClr>
              <a:buSzPts val="1400"/>
              <a:buFont typeface="Proxima Nova"/>
              <a:buChar char="●"/>
            </a:pPr>
            <a:r>
              <a:rPr lang="fr">
                <a:solidFill>
                  <a:srgbClr val="CC0000"/>
                </a:solidFill>
                <a:latin typeface="Proxima Nova"/>
                <a:ea typeface="Proxima Nova"/>
                <a:cs typeface="Proxima Nova"/>
                <a:sym typeface="Proxima Nova"/>
              </a:rPr>
              <a:t>Les principaux facteurs de consommation d’énergie du cluster 0 sont l’électroménager (besoins essentiels d’un logement)</a:t>
            </a:r>
            <a:endParaRPr>
              <a:solidFill>
                <a:srgbClr val="CC0000"/>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edca2d3da6_0_71"/>
          <p:cNvSpPr txBox="1"/>
          <p:nvPr>
            <p:ph type="title"/>
          </p:nvPr>
        </p:nvSpPr>
        <p:spPr>
          <a:xfrm>
            <a:off x="311700" y="204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 : Géographie</a:t>
            </a:r>
            <a:endParaRPr/>
          </a:p>
        </p:txBody>
      </p:sp>
      <p:sp>
        <p:nvSpPr>
          <p:cNvPr id="430" name="Google Shape;430;g2edca2d3da6_0_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431" name="Google Shape;431;g2edca2d3da6_0_71"/>
          <p:cNvPicPr preferRelativeResize="0"/>
          <p:nvPr/>
        </p:nvPicPr>
        <p:blipFill>
          <a:blip r:embed="rId3">
            <a:alphaModFix/>
          </a:blip>
          <a:stretch>
            <a:fillRect/>
          </a:stretch>
        </p:blipFill>
        <p:spPr>
          <a:xfrm>
            <a:off x="4393895" y="1294963"/>
            <a:ext cx="4750100" cy="2553575"/>
          </a:xfrm>
          <a:prstGeom prst="rect">
            <a:avLst/>
          </a:prstGeom>
          <a:noFill/>
          <a:ln>
            <a:noFill/>
          </a:ln>
        </p:spPr>
      </p:pic>
      <p:pic>
        <p:nvPicPr>
          <p:cNvPr id="432" name="Google Shape;432;g2edca2d3da6_0_71"/>
          <p:cNvPicPr preferRelativeResize="0"/>
          <p:nvPr/>
        </p:nvPicPr>
        <p:blipFill>
          <a:blip r:embed="rId4">
            <a:alphaModFix/>
          </a:blip>
          <a:stretch>
            <a:fillRect/>
          </a:stretch>
        </p:blipFill>
        <p:spPr>
          <a:xfrm>
            <a:off x="0" y="1049563"/>
            <a:ext cx="4393901" cy="3044386"/>
          </a:xfrm>
          <a:prstGeom prst="rect">
            <a:avLst/>
          </a:prstGeom>
          <a:noFill/>
          <a:ln>
            <a:noFill/>
          </a:ln>
        </p:spPr>
      </p:pic>
      <p:sp>
        <p:nvSpPr>
          <p:cNvPr id="433" name="Google Shape;433;g2edca2d3da6_0_71"/>
          <p:cNvSpPr txBox="1"/>
          <p:nvPr/>
        </p:nvSpPr>
        <p:spPr>
          <a:xfrm>
            <a:off x="311700" y="4093950"/>
            <a:ext cx="40821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Les deux clusters possèdent une répartition géographique équivalente</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e9ad958695_0_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439" name="Google Shape;439;g2e9ad958695_0_76"/>
          <p:cNvSpPr txBox="1"/>
          <p:nvPr>
            <p:ph type="title"/>
          </p:nvPr>
        </p:nvSpPr>
        <p:spPr>
          <a:xfrm>
            <a:off x="311700" y="18260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2 clusters</a:t>
            </a:r>
            <a:endParaRPr b="1"/>
          </a:p>
        </p:txBody>
      </p:sp>
      <p:pic>
        <p:nvPicPr>
          <p:cNvPr id="440" name="Google Shape;440;g2e9ad958695_0_76"/>
          <p:cNvPicPr preferRelativeResize="0"/>
          <p:nvPr/>
        </p:nvPicPr>
        <p:blipFill>
          <a:blip r:embed="rId3">
            <a:alphaModFix/>
          </a:blip>
          <a:stretch>
            <a:fillRect/>
          </a:stretch>
        </p:blipFill>
        <p:spPr>
          <a:xfrm>
            <a:off x="4311561" y="1252700"/>
            <a:ext cx="4735639" cy="3047500"/>
          </a:xfrm>
          <a:prstGeom prst="rect">
            <a:avLst/>
          </a:prstGeom>
          <a:noFill/>
          <a:ln>
            <a:noFill/>
          </a:ln>
        </p:spPr>
      </p:pic>
      <p:pic>
        <p:nvPicPr>
          <p:cNvPr id="441" name="Google Shape;441;g2e9ad958695_0_76"/>
          <p:cNvPicPr preferRelativeResize="0"/>
          <p:nvPr/>
        </p:nvPicPr>
        <p:blipFill>
          <a:blip r:embed="rId4">
            <a:alphaModFix/>
          </a:blip>
          <a:stretch>
            <a:fillRect/>
          </a:stretch>
        </p:blipFill>
        <p:spPr>
          <a:xfrm>
            <a:off x="96800" y="1252700"/>
            <a:ext cx="4182726" cy="3047500"/>
          </a:xfrm>
          <a:prstGeom prst="rect">
            <a:avLst/>
          </a:prstGeom>
          <a:noFill/>
          <a:ln>
            <a:noFill/>
          </a:ln>
        </p:spPr>
      </p:pic>
      <p:sp>
        <p:nvSpPr>
          <p:cNvPr id="442" name="Google Shape;442;g2e9ad958695_0_76"/>
          <p:cNvSpPr txBox="1"/>
          <p:nvPr/>
        </p:nvSpPr>
        <p:spPr>
          <a:xfrm>
            <a:off x="311700" y="435707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508969.31145930133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51914.03018253296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443" name="Google Shape;443;g2e9ad958695_0_76"/>
          <p:cNvSpPr txBox="1"/>
          <p:nvPr/>
        </p:nvSpPr>
        <p:spPr>
          <a:xfrm>
            <a:off x="2434500" y="4476625"/>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438350.4937291517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edca2d3da6_0_1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449" name="Google Shape;449;g2edca2d3da6_0_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50" name="Google Shape;450;g2edca2d3da6_0_135"/>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451" name="Google Shape;451;g2edca2d3da6_0_135"/>
          <p:cNvPicPr preferRelativeResize="0"/>
          <p:nvPr/>
        </p:nvPicPr>
        <p:blipFill>
          <a:blip r:embed="rId3">
            <a:alphaModFix/>
          </a:blip>
          <a:stretch>
            <a:fillRect/>
          </a:stretch>
        </p:blipFill>
        <p:spPr>
          <a:xfrm>
            <a:off x="3352025" y="1017725"/>
            <a:ext cx="2439950" cy="39290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edca2d3da6_0_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57" name="Google Shape;457;g2edca2d3da6_0_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458" name="Google Shape;458;g2edca2d3da6_0_1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vivant dans des </a:t>
            </a:r>
            <a:r>
              <a:rPr b="1" lang="fr"/>
              <a:t>logements plus petits</a:t>
            </a:r>
            <a:r>
              <a:rPr lang="fr"/>
              <a:t>, avec un</a:t>
            </a:r>
            <a:r>
              <a:rPr b="1" lang="fr"/>
              <a:t> revenu plus faible</a:t>
            </a:r>
            <a:r>
              <a:rPr lang="fr"/>
              <a:t>, possédant et </a:t>
            </a:r>
            <a:r>
              <a:rPr b="1" lang="fr"/>
              <a:t>utilisant moins</a:t>
            </a:r>
            <a:r>
              <a:rPr lang="fr"/>
              <a:t> les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vivant dans de </a:t>
            </a:r>
            <a:r>
              <a:rPr b="1" lang="fr"/>
              <a:t>grands logements</a:t>
            </a:r>
            <a:r>
              <a:rPr lang="fr"/>
              <a:t>, avec un </a:t>
            </a:r>
            <a:r>
              <a:rPr b="1" lang="fr"/>
              <a:t>revenu élevé</a:t>
            </a:r>
            <a:r>
              <a:rPr lang="fr"/>
              <a:t>, </a:t>
            </a:r>
            <a:r>
              <a:rPr b="1" lang="fr"/>
              <a:t>utilisant beaucoup</a:t>
            </a:r>
            <a:r>
              <a:rPr lang="fr"/>
              <a:t> plus les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e9dc6b246e_0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64" name="Google Shape;464;g2e9dc6b246e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465" name="Google Shape;465;g2e9dc6b246e_0_3"/>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466" name="Google Shape;466;g2e9dc6b246e_0_3"/>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467" name="Google Shape;467;g2e9dc6b246e_0_3"/>
          <p:cNvPicPr preferRelativeResize="0"/>
          <p:nvPr/>
        </p:nvPicPr>
        <p:blipFill>
          <a:blip r:embed="rId3">
            <a:alphaModFix/>
          </a:blip>
          <a:stretch>
            <a:fillRect/>
          </a:stretch>
        </p:blipFill>
        <p:spPr>
          <a:xfrm>
            <a:off x="1650275" y="1759238"/>
            <a:ext cx="5843450" cy="1576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e810586e8c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RECS 2020</a:t>
            </a:r>
            <a:endParaRPr/>
          </a:p>
        </p:txBody>
      </p:sp>
      <p:sp>
        <p:nvSpPr>
          <p:cNvPr id="88" name="Google Shape;88;g2e810586e8c_0_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fr"/>
              <a:t>Structure du dataset</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Nombre de variables : 799</a:t>
            </a:r>
            <a:endParaRPr/>
          </a:p>
          <a:p>
            <a:pPr indent="-342900" lvl="0" marL="457200" rtl="0" algn="l">
              <a:lnSpc>
                <a:spcPct val="115000"/>
              </a:lnSpc>
              <a:spcBef>
                <a:spcPts val="0"/>
              </a:spcBef>
              <a:spcAft>
                <a:spcPts val="0"/>
              </a:spcAft>
              <a:buSzPts val="1800"/>
              <a:buChar char="●"/>
            </a:pPr>
            <a:r>
              <a:rPr lang="fr"/>
              <a:t>Nombre de lignes : 18496</a:t>
            </a:r>
            <a:endParaRPr/>
          </a:p>
          <a:p>
            <a:pPr indent="-342900" lvl="0" marL="457200" rtl="0" algn="l">
              <a:lnSpc>
                <a:spcPct val="115000"/>
              </a:lnSpc>
              <a:spcBef>
                <a:spcPts val="0"/>
              </a:spcBef>
              <a:spcAft>
                <a:spcPts val="0"/>
              </a:spcAft>
              <a:buSzPts val="1800"/>
              <a:buChar char="●"/>
            </a:pPr>
            <a:r>
              <a:rPr lang="fr"/>
              <a:t>Méthode de collecte :  Le RECS utilise un échantillon représentatif des ménages américains pour s'assurer que les résultats peuvent être généralisés à l'ensemble de la population.</a:t>
            </a:r>
            <a:endParaRPr/>
          </a:p>
          <a:p>
            <a:pPr indent="0" lvl="0" marL="457200" rtl="0" algn="l">
              <a:lnSpc>
                <a:spcPct val="115000"/>
              </a:lnSpc>
              <a:spcBef>
                <a:spcPts val="0"/>
              </a:spcBef>
              <a:spcAft>
                <a:spcPts val="0"/>
              </a:spcAft>
              <a:buSzPts val="1800"/>
              <a:buNone/>
            </a:pPr>
            <a:r>
              <a:rPr lang="fr"/>
              <a:t>Des enquêtes détaillées sont envoyées aux ménages sélectionnés. Ces enquêtes peuvent être administrées sous forme de questionnaires papier, en ligne, des interviews téléphoniques ou des visites sur site.</a:t>
            </a:r>
            <a:endParaRPr/>
          </a:p>
          <a:p>
            <a:pPr indent="0" lvl="0" marL="0" rtl="0" algn="l">
              <a:lnSpc>
                <a:spcPct val="115000"/>
              </a:lnSpc>
              <a:spcBef>
                <a:spcPts val="0"/>
              </a:spcBef>
              <a:spcAft>
                <a:spcPts val="0"/>
              </a:spcAft>
              <a:buSzPts val="1800"/>
              <a:buNone/>
            </a:pPr>
            <a:r>
              <a:t/>
            </a:r>
            <a:endParaRPr/>
          </a:p>
        </p:txBody>
      </p:sp>
      <p:sp>
        <p:nvSpPr>
          <p:cNvPr id="89" name="Google Shape;89;g2e810586e8c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edca2d3da6_0_150"/>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473" name="Google Shape;473;g2edca2d3da6_0_150"/>
          <p:cNvSpPr txBox="1"/>
          <p:nvPr>
            <p:ph idx="12" type="sldNum"/>
          </p:nvPr>
        </p:nvSpPr>
        <p:spPr>
          <a:xfrm>
            <a:off x="85953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74" name="Google Shape;474;g2edca2d3da6_0_150"/>
          <p:cNvSpPr txBox="1"/>
          <p:nvPr/>
        </p:nvSpPr>
        <p:spPr>
          <a:xfrm>
            <a:off x="6314275" y="572700"/>
            <a:ext cx="2647500" cy="43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accent3"/>
                </a:solidFill>
                <a:latin typeface="Proxima Nova"/>
                <a:ea typeface="Proxima Nova"/>
                <a:cs typeface="Proxima Nova"/>
                <a:sym typeface="Proxima Nova"/>
              </a:rPr>
              <a:t>Conclusions possibles : </a:t>
            </a:r>
            <a:endParaRPr b="1">
              <a:solidFill>
                <a:schemeClr val="accent3"/>
              </a:solidFill>
              <a:latin typeface="Proxima Nova"/>
              <a:ea typeface="Proxima Nova"/>
              <a:cs typeface="Proxima Nova"/>
              <a:sym typeface="Proxima Nova"/>
            </a:endParaRPr>
          </a:p>
          <a:p>
            <a:pPr indent="-317500" lvl="0" marL="457200" rtl="0" algn="l">
              <a:spcBef>
                <a:spcPts val="0"/>
              </a:spcBef>
              <a:spcAft>
                <a:spcPts val="0"/>
              </a:spcAft>
              <a:buClr>
                <a:srgbClr val="4A86E8"/>
              </a:buClr>
              <a:buSzPts val="1400"/>
              <a:buFont typeface="Proxima Nova"/>
              <a:buChar char="●"/>
            </a:pPr>
            <a:r>
              <a:rPr lang="fr">
                <a:solidFill>
                  <a:srgbClr val="4A86E8"/>
                </a:solidFill>
                <a:latin typeface="Proxima Nova"/>
                <a:ea typeface="Proxima Nova"/>
                <a:cs typeface="Proxima Nova"/>
                <a:sym typeface="Proxima Nova"/>
              </a:rPr>
              <a:t>Les principaux facteurs de consommation d’énergie du cluster 1 est la piscine (un loisir)</a:t>
            </a:r>
            <a:endParaRPr>
              <a:solidFill>
                <a:srgbClr val="4A86E8"/>
              </a:solidFill>
              <a:latin typeface="Proxima Nova"/>
              <a:ea typeface="Proxima Nova"/>
              <a:cs typeface="Proxima Nova"/>
              <a:sym typeface="Proxima Nova"/>
            </a:endParaRPr>
          </a:p>
          <a:p>
            <a:pPr indent="0" lvl="0" marL="457200" rtl="0" algn="l">
              <a:spcBef>
                <a:spcPts val="0"/>
              </a:spcBef>
              <a:spcAft>
                <a:spcPts val="0"/>
              </a:spcAft>
              <a:buNone/>
            </a:pPr>
            <a:r>
              <a:t/>
            </a:r>
            <a:endParaRPr>
              <a:solidFill>
                <a:srgbClr val="6AA84F"/>
              </a:solidFill>
              <a:latin typeface="Proxima Nova"/>
              <a:ea typeface="Proxima Nova"/>
              <a:cs typeface="Proxima Nova"/>
              <a:sym typeface="Proxima Nova"/>
            </a:endParaRPr>
          </a:p>
          <a:p>
            <a:pPr indent="-317500" lvl="0" marL="457200" rtl="0" algn="l">
              <a:spcBef>
                <a:spcPts val="0"/>
              </a:spcBef>
              <a:spcAft>
                <a:spcPts val="0"/>
              </a:spcAft>
              <a:buClr>
                <a:srgbClr val="CC0000"/>
              </a:buClr>
              <a:buSzPts val="1400"/>
              <a:buFont typeface="Proxima Nova"/>
              <a:buChar char="●"/>
            </a:pPr>
            <a:r>
              <a:rPr lang="fr">
                <a:solidFill>
                  <a:srgbClr val="CC0000"/>
                </a:solidFill>
                <a:latin typeface="Proxima Nova"/>
                <a:ea typeface="Proxima Nova"/>
                <a:cs typeface="Proxima Nova"/>
                <a:sym typeface="Proxima Nova"/>
              </a:rPr>
              <a:t>Les principaux facteurs de consommation d’énergie du cluster 0 sont l’électroménager (besoins essentiels d’un logement)</a:t>
            </a:r>
            <a:endParaRPr>
              <a:solidFill>
                <a:srgbClr val="CC0000"/>
              </a:solidFill>
              <a:latin typeface="Proxima Nova"/>
              <a:ea typeface="Proxima Nova"/>
              <a:cs typeface="Proxima Nova"/>
              <a:sym typeface="Proxima Nova"/>
            </a:endParaRPr>
          </a:p>
          <a:p>
            <a:pPr indent="0" lvl="0" marL="457200" rtl="0" algn="l">
              <a:spcBef>
                <a:spcPts val="0"/>
              </a:spcBef>
              <a:spcAft>
                <a:spcPts val="0"/>
              </a:spcAft>
              <a:buNone/>
            </a:pPr>
            <a:r>
              <a:t/>
            </a:r>
            <a:endParaRPr>
              <a:solidFill>
                <a:srgbClr val="CC0000"/>
              </a:solidFill>
              <a:latin typeface="Proxima Nova"/>
              <a:ea typeface="Proxima Nova"/>
              <a:cs typeface="Proxima Nova"/>
              <a:sym typeface="Proxima Nova"/>
            </a:endParaRPr>
          </a:p>
          <a:p>
            <a:pPr indent="-317500" lvl="0" marL="457200" rtl="0" algn="l">
              <a:spcBef>
                <a:spcPts val="0"/>
              </a:spcBef>
              <a:spcAft>
                <a:spcPts val="0"/>
              </a:spcAft>
              <a:buClr>
                <a:srgbClr val="BF9000"/>
              </a:buClr>
              <a:buSzPts val="1400"/>
              <a:buFont typeface="Proxima Nova"/>
              <a:buChar char="●"/>
            </a:pPr>
            <a:r>
              <a:rPr lang="fr">
                <a:solidFill>
                  <a:srgbClr val="BF9000"/>
                </a:solidFill>
                <a:latin typeface="Proxima Nova"/>
                <a:ea typeface="Proxima Nova"/>
                <a:cs typeface="Proxima Nova"/>
                <a:sym typeface="Proxima Nova"/>
              </a:rPr>
              <a:t>La consommation d’énergie des lumières a peu d’influence pour le cluster 1</a:t>
            </a:r>
            <a:endParaRPr>
              <a:solidFill>
                <a:srgbClr val="BF9000"/>
              </a:solidFill>
              <a:latin typeface="Proxima Nova"/>
              <a:ea typeface="Proxima Nova"/>
              <a:cs typeface="Proxima Nova"/>
              <a:sym typeface="Proxima Nova"/>
            </a:endParaRPr>
          </a:p>
        </p:txBody>
      </p:sp>
      <p:pic>
        <p:nvPicPr>
          <p:cNvPr id="475" name="Google Shape;475;g2edca2d3da6_0_150"/>
          <p:cNvPicPr preferRelativeResize="0"/>
          <p:nvPr/>
        </p:nvPicPr>
        <p:blipFill>
          <a:blip r:embed="rId3">
            <a:alphaModFix/>
          </a:blip>
          <a:stretch>
            <a:fillRect/>
          </a:stretch>
        </p:blipFill>
        <p:spPr>
          <a:xfrm>
            <a:off x="0" y="444150"/>
            <a:ext cx="6111298" cy="2300967"/>
          </a:xfrm>
          <a:prstGeom prst="rect">
            <a:avLst/>
          </a:prstGeom>
          <a:noFill/>
          <a:ln>
            <a:noFill/>
          </a:ln>
        </p:spPr>
      </p:pic>
      <p:pic>
        <p:nvPicPr>
          <p:cNvPr id="476" name="Google Shape;476;g2edca2d3da6_0_150"/>
          <p:cNvPicPr preferRelativeResize="0"/>
          <p:nvPr/>
        </p:nvPicPr>
        <p:blipFill>
          <a:blip r:embed="rId4">
            <a:alphaModFix/>
          </a:blip>
          <a:stretch>
            <a:fillRect/>
          </a:stretch>
        </p:blipFill>
        <p:spPr>
          <a:xfrm>
            <a:off x="0" y="2745118"/>
            <a:ext cx="6111300" cy="2311708"/>
          </a:xfrm>
          <a:prstGeom prst="rect">
            <a:avLst/>
          </a:prstGeom>
          <a:noFill/>
          <a:ln>
            <a:noFill/>
          </a:ln>
        </p:spPr>
      </p:pic>
      <p:sp>
        <p:nvSpPr>
          <p:cNvPr id="477" name="Google Shape;477;g2edca2d3da6_0_150"/>
          <p:cNvSpPr/>
          <p:nvPr/>
        </p:nvSpPr>
        <p:spPr>
          <a:xfrm rot="2700000">
            <a:off x="713611" y="45073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78" name="Google Shape;478;g2edca2d3da6_0_150"/>
          <p:cNvSpPr/>
          <p:nvPr/>
        </p:nvSpPr>
        <p:spPr>
          <a:xfrm rot="2700000">
            <a:off x="3589386" y="220460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79" name="Google Shape;479;g2edca2d3da6_0_150"/>
          <p:cNvSpPr/>
          <p:nvPr/>
        </p:nvSpPr>
        <p:spPr>
          <a:xfrm rot="2700000">
            <a:off x="3800086" y="45073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0" name="Google Shape;480;g2edca2d3da6_0_150"/>
          <p:cNvSpPr/>
          <p:nvPr/>
        </p:nvSpPr>
        <p:spPr>
          <a:xfrm rot="2700000">
            <a:off x="5859436" y="220460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1" name="Google Shape;481;g2edca2d3da6_0_150"/>
          <p:cNvSpPr/>
          <p:nvPr/>
        </p:nvSpPr>
        <p:spPr>
          <a:xfrm rot="2700000">
            <a:off x="765203" y="219520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2" name="Google Shape;482;g2edca2d3da6_0_150"/>
          <p:cNvSpPr/>
          <p:nvPr/>
        </p:nvSpPr>
        <p:spPr>
          <a:xfrm rot="2700000">
            <a:off x="948178" y="219520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3" name="Google Shape;483;g2edca2d3da6_0_150"/>
          <p:cNvSpPr/>
          <p:nvPr/>
        </p:nvSpPr>
        <p:spPr>
          <a:xfrm rot="2700000">
            <a:off x="5054403" y="451262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4" name="Google Shape;484;g2edca2d3da6_0_150"/>
          <p:cNvSpPr/>
          <p:nvPr/>
        </p:nvSpPr>
        <p:spPr>
          <a:xfrm rot="2700000">
            <a:off x="4845253" y="451262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5" name="Google Shape;485;g2edca2d3da6_0_150"/>
          <p:cNvSpPr/>
          <p:nvPr/>
        </p:nvSpPr>
        <p:spPr>
          <a:xfrm>
            <a:off x="5208876" y="4518125"/>
            <a:ext cx="976500" cy="572400"/>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6" name="Google Shape;486;g2edca2d3da6_0_150"/>
          <p:cNvSpPr/>
          <p:nvPr/>
        </p:nvSpPr>
        <p:spPr>
          <a:xfrm rot="2700000">
            <a:off x="3205803" y="219520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7" name="Google Shape;487;g2edca2d3da6_0_150"/>
          <p:cNvSpPr/>
          <p:nvPr/>
        </p:nvSpPr>
        <p:spPr>
          <a:xfrm rot="2700000">
            <a:off x="4628403" y="451262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2edca2d3da6_0_179"/>
          <p:cNvSpPr txBox="1"/>
          <p:nvPr>
            <p:ph type="title"/>
          </p:nvPr>
        </p:nvSpPr>
        <p:spPr>
          <a:xfrm>
            <a:off x="311700" y="204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 : Géographie</a:t>
            </a:r>
            <a:endParaRPr/>
          </a:p>
        </p:txBody>
      </p:sp>
      <p:sp>
        <p:nvSpPr>
          <p:cNvPr id="493" name="Google Shape;493;g2edca2d3da6_0_1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94" name="Google Shape;494;g2edca2d3da6_0_179"/>
          <p:cNvSpPr txBox="1"/>
          <p:nvPr/>
        </p:nvSpPr>
        <p:spPr>
          <a:xfrm>
            <a:off x="311700" y="4093950"/>
            <a:ext cx="40821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Le cluster 1 possède une plus grande proportion de </a:t>
            </a:r>
            <a:r>
              <a:rPr lang="fr" sz="1800">
                <a:solidFill>
                  <a:schemeClr val="accent3"/>
                </a:solidFill>
                <a:latin typeface="Proxima Nova"/>
                <a:ea typeface="Proxima Nova"/>
                <a:cs typeface="Proxima Nova"/>
                <a:sym typeface="Proxima Nova"/>
              </a:rPr>
              <a:t>ménages</a:t>
            </a:r>
            <a:r>
              <a:rPr lang="fr" sz="1800">
                <a:solidFill>
                  <a:schemeClr val="accent3"/>
                </a:solidFill>
                <a:latin typeface="Proxima Nova"/>
                <a:ea typeface="Proxima Nova"/>
                <a:cs typeface="Proxima Nova"/>
                <a:sym typeface="Proxima Nova"/>
              </a:rPr>
              <a:t> vivant au Sud</a:t>
            </a:r>
            <a:endParaRPr sz="1800">
              <a:solidFill>
                <a:schemeClr val="accent3"/>
              </a:solidFill>
              <a:latin typeface="Proxima Nova"/>
              <a:ea typeface="Proxima Nova"/>
              <a:cs typeface="Proxima Nova"/>
              <a:sym typeface="Proxima Nova"/>
            </a:endParaRPr>
          </a:p>
        </p:txBody>
      </p:sp>
      <p:pic>
        <p:nvPicPr>
          <p:cNvPr id="495" name="Google Shape;495;g2edca2d3da6_0_179"/>
          <p:cNvPicPr preferRelativeResize="0"/>
          <p:nvPr/>
        </p:nvPicPr>
        <p:blipFill>
          <a:blip r:embed="rId3">
            <a:alphaModFix/>
          </a:blip>
          <a:stretch>
            <a:fillRect/>
          </a:stretch>
        </p:blipFill>
        <p:spPr>
          <a:xfrm>
            <a:off x="27250" y="1061638"/>
            <a:ext cx="4366659" cy="3020224"/>
          </a:xfrm>
          <a:prstGeom prst="rect">
            <a:avLst/>
          </a:prstGeom>
          <a:noFill/>
          <a:ln>
            <a:noFill/>
          </a:ln>
        </p:spPr>
      </p:pic>
      <p:pic>
        <p:nvPicPr>
          <p:cNvPr id="496" name="Google Shape;496;g2edca2d3da6_0_179"/>
          <p:cNvPicPr preferRelativeResize="0"/>
          <p:nvPr/>
        </p:nvPicPr>
        <p:blipFill>
          <a:blip r:embed="rId4">
            <a:alphaModFix/>
          </a:blip>
          <a:stretch>
            <a:fillRect/>
          </a:stretch>
        </p:blipFill>
        <p:spPr>
          <a:xfrm>
            <a:off x="4393900" y="1310850"/>
            <a:ext cx="4679999" cy="2521824"/>
          </a:xfrm>
          <a:prstGeom prst="rect">
            <a:avLst/>
          </a:prstGeom>
          <a:noFill/>
          <a:ln>
            <a:noFill/>
          </a:ln>
        </p:spPr>
      </p:pic>
      <p:sp>
        <p:nvSpPr>
          <p:cNvPr id="497" name="Google Shape;497;g2edca2d3da6_0_179"/>
          <p:cNvSpPr txBox="1"/>
          <p:nvPr/>
        </p:nvSpPr>
        <p:spPr>
          <a:xfrm>
            <a:off x="4872475" y="4081850"/>
            <a:ext cx="4201500" cy="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La formation des clusters est trop déséquilibrée en nombre d’échantillons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ed149f3567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03" name="Google Shape;503;g2ed149f3567_0_41"/>
          <p:cNvSpPr txBox="1"/>
          <p:nvPr>
            <p:ph type="title"/>
          </p:nvPr>
        </p:nvSpPr>
        <p:spPr>
          <a:xfrm>
            <a:off x="311700" y="240925"/>
            <a:ext cx="8520600" cy="6459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07"/>
              <a:buNone/>
            </a:pPr>
            <a:r>
              <a:rPr lang="fr"/>
              <a:t>Différence entre </a:t>
            </a:r>
            <a:r>
              <a:rPr b="1" lang="fr"/>
              <a:t>K-Means </a:t>
            </a:r>
            <a:r>
              <a:rPr lang="fr"/>
              <a:t>et </a:t>
            </a:r>
            <a:r>
              <a:rPr b="1" lang="fr"/>
              <a:t>Kernel K-Means</a:t>
            </a:r>
            <a:endParaRPr b="1"/>
          </a:p>
          <a:p>
            <a:pPr indent="0" lvl="0" marL="0" rtl="0" algn="ctr">
              <a:lnSpc>
                <a:spcPct val="100000"/>
              </a:lnSpc>
              <a:spcBef>
                <a:spcPts val="0"/>
              </a:spcBef>
              <a:spcAft>
                <a:spcPts val="0"/>
              </a:spcAft>
              <a:buSzPct val="111107"/>
              <a:buNone/>
            </a:pPr>
            <a:r>
              <a:rPr lang="fr"/>
              <a:t>avec </a:t>
            </a:r>
            <a:r>
              <a:rPr b="1" lang="fr"/>
              <a:t>2 clusters</a:t>
            </a:r>
            <a:endParaRPr b="1"/>
          </a:p>
        </p:txBody>
      </p:sp>
      <p:pic>
        <p:nvPicPr>
          <p:cNvPr id="504" name="Google Shape;504;g2ed149f3567_0_41"/>
          <p:cNvPicPr preferRelativeResize="0"/>
          <p:nvPr/>
        </p:nvPicPr>
        <p:blipFill>
          <a:blip r:embed="rId3">
            <a:alphaModFix/>
          </a:blip>
          <a:stretch>
            <a:fillRect/>
          </a:stretch>
        </p:blipFill>
        <p:spPr>
          <a:xfrm>
            <a:off x="4572000" y="1347450"/>
            <a:ext cx="4182726" cy="3047500"/>
          </a:xfrm>
          <a:prstGeom prst="rect">
            <a:avLst/>
          </a:prstGeom>
          <a:noFill/>
          <a:ln>
            <a:noFill/>
          </a:ln>
        </p:spPr>
      </p:pic>
      <p:pic>
        <p:nvPicPr>
          <p:cNvPr id="505" name="Google Shape;505;g2ed149f3567_0_41"/>
          <p:cNvPicPr preferRelativeResize="0"/>
          <p:nvPr/>
        </p:nvPicPr>
        <p:blipFill>
          <a:blip r:embed="rId4">
            <a:alphaModFix/>
          </a:blip>
          <a:stretch>
            <a:fillRect/>
          </a:stretch>
        </p:blipFill>
        <p:spPr>
          <a:xfrm>
            <a:off x="139957" y="1343763"/>
            <a:ext cx="4248269" cy="3054875"/>
          </a:xfrm>
          <a:prstGeom prst="rect">
            <a:avLst/>
          </a:prstGeom>
          <a:noFill/>
          <a:ln>
            <a:noFill/>
          </a:ln>
        </p:spPr>
      </p:pic>
      <p:sp>
        <p:nvSpPr>
          <p:cNvPr id="506" name="Google Shape;506;g2ed149f3567_0_41"/>
          <p:cNvSpPr txBox="1"/>
          <p:nvPr/>
        </p:nvSpPr>
        <p:spPr>
          <a:xfrm>
            <a:off x="4572000" y="43986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508 969.31</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51 914.03</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507" name="Google Shape;507;g2ed149f3567_0_41"/>
          <p:cNvSpPr txBox="1"/>
          <p:nvPr/>
        </p:nvSpPr>
        <p:spPr>
          <a:xfrm>
            <a:off x="6694800" y="4518175"/>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438 350.49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508" name="Google Shape;508;g2ed149f3567_0_41"/>
          <p:cNvSpPr txBox="1"/>
          <p:nvPr/>
        </p:nvSpPr>
        <p:spPr>
          <a:xfrm>
            <a:off x="243925" y="43986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168 584.99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269 765.50</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509" name="Google Shape;509;g2ed149f3567_0_41"/>
          <p:cNvSpPr txBox="1"/>
          <p:nvPr/>
        </p:nvSpPr>
        <p:spPr>
          <a:xfrm>
            <a:off x="2366725" y="4518175"/>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438 350.49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ed149f3567_0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15" name="Google Shape;515;g2ed149f3567_0_49"/>
          <p:cNvSpPr txBox="1"/>
          <p:nvPr>
            <p:ph type="title"/>
          </p:nvPr>
        </p:nvSpPr>
        <p:spPr>
          <a:xfrm>
            <a:off x="351075" y="261325"/>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4 clusters</a:t>
            </a:r>
            <a:endParaRPr b="1"/>
          </a:p>
        </p:txBody>
      </p:sp>
      <p:pic>
        <p:nvPicPr>
          <p:cNvPr id="516" name="Google Shape;516;g2ed149f3567_0_49"/>
          <p:cNvPicPr preferRelativeResize="0"/>
          <p:nvPr/>
        </p:nvPicPr>
        <p:blipFill>
          <a:blip r:embed="rId3">
            <a:alphaModFix/>
          </a:blip>
          <a:stretch>
            <a:fillRect/>
          </a:stretch>
        </p:blipFill>
        <p:spPr>
          <a:xfrm>
            <a:off x="0" y="1331425"/>
            <a:ext cx="4774526" cy="3425078"/>
          </a:xfrm>
          <a:prstGeom prst="rect">
            <a:avLst/>
          </a:prstGeom>
          <a:noFill/>
          <a:ln>
            <a:noFill/>
          </a:ln>
        </p:spPr>
      </p:pic>
      <p:pic>
        <p:nvPicPr>
          <p:cNvPr id="517" name="Google Shape;517;g2ed149f3567_0_49"/>
          <p:cNvPicPr preferRelativeResize="0"/>
          <p:nvPr/>
        </p:nvPicPr>
        <p:blipFill>
          <a:blip r:embed="rId4">
            <a:alphaModFix/>
          </a:blip>
          <a:stretch>
            <a:fillRect/>
          </a:stretch>
        </p:blipFill>
        <p:spPr>
          <a:xfrm>
            <a:off x="4774532" y="1331425"/>
            <a:ext cx="4369468" cy="2837250"/>
          </a:xfrm>
          <a:prstGeom prst="rect">
            <a:avLst/>
          </a:prstGeom>
          <a:noFill/>
          <a:ln>
            <a:noFill/>
          </a:ln>
        </p:spPr>
      </p:pic>
      <p:sp>
        <p:nvSpPr>
          <p:cNvPr id="518" name="Google Shape;518;g2ed149f3567_0_49"/>
          <p:cNvSpPr txBox="1"/>
          <p:nvPr/>
        </p:nvSpPr>
        <p:spPr>
          <a:xfrm>
            <a:off x="4875850" y="4160425"/>
            <a:ext cx="21228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57 847.60</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145 706.52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56 592.95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3: 140 336.20</a:t>
            </a:r>
            <a:endParaRPr sz="1000">
              <a:solidFill>
                <a:schemeClr val="accent3"/>
              </a:solidFill>
              <a:latin typeface="Proxima Nova"/>
              <a:ea typeface="Proxima Nova"/>
              <a:cs typeface="Proxima Nova"/>
              <a:sym typeface="Proxima Nova"/>
            </a:endParaRPr>
          </a:p>
        </p:txBody>
      </p:sp>
      <p:sp>
        <p:nvSpPr>
          <p:cNvPr id="519" name="Google Shape;519;g2ed149f3567_0_49"/>
          <p:cNvSpPr txBox="1"/>
          <p:nvPr/>
        </p:nvSpPr>
        <p:spPr>
          <a:xfrm>
            <a:off x="6959263" y="4407775"/>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400483.26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edca2d3da6_0_2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525" name="Google Shape;525;g2edca2d3da6_0_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26" name="Google Shape;526;g2edca2d3da6_0_200"/>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527" name="Google Shape;527;g2edca2d3da6_0_200"/>
          <p:cNvPicPr preferRelativeResize="0"/>
          <p:nvPr/>
        </p:nvPicPr>
        <p:blipFill>
          <a:blip r:embed="rId3">
            <a:alphaModFix/>
          </a:blip>
          <a:stretch>
            <a:fillRect/>
          </a:stretch>
        </p:blipFill>
        <p:spPr>
          <a:xfrm>
            <a:off x="2913888" y="1017725"/>
            <a:ext cx="3316226" cy="3973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edca2d3da6_0_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33" name="Google Shape;533;g2edca2d3da6_0_2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4 clusters</a:t>
            </a:r>
            <a:endParaRPr/>
          </a:p>
        </p:txBody>
      </p:sp>
      <p:sp>
        <p:nvSpPr>
          <p:cNvPr id="534" name="Google Shape;534;g2edca2d3da6_0_2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vivant dans des </a:t>
            </a:r>
            <a:r>
              <a:rPr b="1" lang="fr"/>
              <a:t>petits logements</a:t>
            </a:r>
            <a:r>
              <a:rPr lang="fr"/>
              <a:t>, avec un</a:t>
            </a:r>
            <a:r>
              <a:rPr b="1" lang="fr"/>
              <a:t> revenu plus faible</a:t>
            </a:r>
            <a:r>
              <a:rPr lang="fr"/>
              <a:t>, possédant et </a:t>
            </a:r>
            <a:r>
              <a:rPr b="1" lang="fr"/>
              <a:t>utilisant moins</a:t>
            </a:r>
            <a:r>
              <a:rPr lang="fr"/>
              <a:t> les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vivant dans de </a:t>
            </a:r>
            <a:r>
              <a:rPr b="1" lang="fr"/>
              <a:t>grands logements</a:t>
            </a:r>
            <a:r>
              <a:rPr lang="fr"/>
              <a:t>, avec un </a:t>
            </a:r>
            <a:r>
              <a:rPr b="1" lang="fr"/>
              <a:t>revenu élevé</a:t>
            </a:r>
            <a:r>
              <a:rPr lang="fr"/>
              <a:t>, </a:t>
            </a:r>
            <a:r>
              <a:rPr b="1" lang="fr"/>
              <a:t>utilisant beaucoup</a:t>
            </a:r>
            <a:r>
              <a:rPr lang="fr"/>
              <a:t> plus les appareils</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Les ménages moyens </a:t>
            </a:r>
            <a:r>
              <a:rPr b="1" lang="fr"/>
              <a:t>utilisant moins la télévision </a:t>
            </a:r>
            <a:endParaRPr b="1"/>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3 : Les ménages moyens </a:t>
            </a:r>
            <a:r>
              <a:rPr b="1" lang="fr"/>
              <a:t>utilisant beaucoup la télévision</a:t>
            </a:r>
            <a:endParaRPr b="1"/>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edca2d3da6_0_2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40" name="Google Shape;540;g2edca2d3da6_0_2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541" name="Google Shape;541;g2edca2d3da6_0_213"/>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4</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542" name="Google Shape;542;g2edca2d3da6_0_213"/>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543" name="Google Shape;543;g2edca2d3da6_0_213"/>
          <p:cNvPicPr preferRelativeResize="0"/>
          <p:nvPr/>
        </p:nvPicPr>
        <p:blipFill>
          <a:blip r:embed="rId3">
            <a:alphaModFix/>
          </a:blip>
          <a:stretch>
            <a:fillRect/>
          </a:stretch>
        </p:blipFill>
        <p:spPr>
          <a:xfrm>
            <a:off x="1849713" y="1341463"/>
            <a:ext cx="5444575" cy="21671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edca2d3da6_0_221"/>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549" name="Google Shape;549;g2edca2d3da6_0_221"/>
          <p:cNvSpPr txBox="1"/>
          <p:nvPr>
            <p:ph idx="12" type="sldNum"/>
          </p:nvPr>
        </p:nvSpPr>
        <p:spPr>
          <a:xfrm>
            <a:off x="84378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550" name="Google Shape;550;g2edca2d3da6_0_221"/>
          <p:cNvPicPr preferRelativeResize="0"/>
          <p:nvPr/>
        </p:nvPicPr>
        <p:blipFill>
          <a:blip r:embed="rId3">
            <a:alphaModFix/>
          </a:blip>
          <a:stretch>
            <a:fillRect/>
          </a:stretch>
        </p:blipFill>
        <p:spPr>
          <a:xfrm>
            <a:off x="1635813" y="572700"/>
            <a:ext cx="5872374" cy="2218004"/>
          </a:xfrm>
          <a:prstGeom prst="rect">
            <a:avLst/>
          </a:prstGeom>
          <a:noFill/>
          <a:ln>
            <a:noFill/>
          </a:ln>
        </p:spPr>
      </p:pic>
      <p:pic>
        <p:nvPicPr>
          <p:cNvPr id="551" name="Google Shape;551;g2edca2d3da6_0_221"/>
          <p:cNvPicPr preferRelativeResize="0"/>
          <p:nvPr/>
        </p:nvPicPr>
        <p:blipFill>
          <a:blip r:embed="rId4">
            <a:alphaModFix/>
          </a:blip>
          <a:stretch>
            <a:fillRect/>
          </a:stretch>
        </p:blipFill>
        <p:spPr>
          <a:xfrm>
            <a:off x="1635813" y="2790700"/>
            <a:ext cx="5872376" cy="2220476"/>
          </a:xfrm>
          <a:prstGeom prst="rect">
            <a:avLst/>
          </a:prstGeom>
          <a:noFill/>
          <a:ln>
            <a:noFill/>
          </a:ln>
        </p:spPr>
      </p:pic>
      <p:sp>
        <p:nvSpPr>
          <p:cNvPr id="552" name="Google Shape;552;g2edca2d3da6_0_221"/>
          <p:cNvSpPr/>
          <p:nvPr/>
        </p:nvSpPr>
        <p:spPr>
          <a:xfrm rot="2700000">
            <a:off x="6260286" y="227457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53" name="Google Shape;553;g2edca2d3da6_0_221"/>
          <p:cNvSpPr/>
          <p:nvPr/>
        </p:nvSpPr>
        <p:spPr>
          <a:xfrm rot="2700000">
            <a:off x="2143911" y="45147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54" name="Google Shape;554;g2edca2d3da6_0_221"/>
          <p:cNvSpPr/>
          <p:nvPr/>
        </p:nvSpPr>
        <p:spPr>
          <a:xfrm rot="2700000">
            <a:off x="3124411" y="44688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55" name="Google Shape;555;g2edca2d3da6_0_221"/>
          <p:cNvSpPr/>
          <p:nvPr/>
        </p:nvSpPr>
        <p:spPr>
          <a:xfrm rot="2700000">
            <a:off x="6455061" y="224775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56" name="Google Shape;556;g2edca2d3da6_0_221"/>
          <p:cNvSpPr/>
          <p:nvPr/>
        </p:nvSpPr>
        <p:spPr>
          <a:xfrm rot="2700000">
            <a:off x="2328078" y="223835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57" name="Google Shape;557;g2edca2d3da6_0_221"/>
          <p:cNvSpPr/>
          <p:nvPr/>
        </p:nvSpPr>
        <p:spPr>
          <a:xfrm rot="2700000">
            <a:off x="2538803" y="223835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58" name="Google Shape;558;g2edca2d3da6_0_221"/>
          <p:cNvSpPr/>
          <p:nvPr/>
        </p:nvSpPr>
        <p:spPr>
          <a:xfrm rot="2700000">
            <a:off x="5076328" y="447412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59" name="Google Shape;559;g2edca2d3da6_0_221"/>
          <p:cNvSpPr/>
          <p:nvPr/>
        </p:nvSpPr>
        <p:spPr>
          <a:xfrm rot="2700000">
            <a:off x="5502328" y="445942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edca2d3da6_0_32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565" name="Google Shape;565;g2edca2d3da6_0_326"/>
          <p:cNvSpPr txBox="1"/>
          <p:nvPr>
            <p:ph idx="12" type="sldNum"/>
          </p:nvPr>
        </p:nvSpPr>
        <p:spPr>
          <a:xfrm>
            <a:off x="84378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566" name="Google Shape;566;g2edca2d3da6_0_326"/>
          <p:cNvPicPr preferRelativeResize="0"/>
          <p:nvPr/>
        </p:nvPicPr>
        <p:blipFill>
          <a:blip r:embed="rId3">
            <a:alphaModFix/>
          </a:blip>
          <a:stretch>
            <a:fillRect/>
          </a:stretch>
        </p:blipFill>
        <p:spPr>
          <a:xfrm>
            <a:off x="1635825" y="2790700"/>
            <a:ext cx="5872352" cy="2216431"/>
          </a:xfrm>
          <a:prstGeom prst="rect">
            <a:avLst/>
          </a:prstGeom>
          <a:noFill/>
          <a:ln>
            <a:noFill/>
          </a:ln>
        </p:spPr>
      </p:pic>
      <p:pic>
        <p:nvPicPr>
          <p:cNvPr id="567" name="Google Shape;567;g2edca2d3da6_0_326"/>
          <p:cNvPicPr preferRelativeResize="0"/>
          <p:nvPr/>
        </p:nvPicPr>
        <p:blipFill>
          <a:blip r:embed="rId4">
            <a:alphaModFix/>
          </a:blip>
          <a:stretch>
            <a:fillRect/>
          </a:stretch>
        </p:blipFill>
        <p:spPr>
          <a:xfrm>
            <a:off x="1628063" y="572700"/>
            <a:ext cx="5887887" cy="2216425"/>
          </a:xfrm>
          <a:prstGeom prst="rect">
            <a:avLst/>
          </a:prstGeom>
          <a:noFill/>
          <a:ln>
            <a:noFill/>
          </a:ln>
        </p:spPr>
      </p:pic>
      <p:sp>
        <p:nvSpPr>
          <p:cNvPr id="568" name="Google Shape;568;g2edca2d3da6_0_326"/>
          <p:cNvSpPr/>
          <p:nvPr/>
        </p:nvSpPr>
        <p:spPr>
          <a:xfrm rot="2700000">
            <a:off x="6901736" y="223377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69" name="Google Shape;569;g2edca2d3da6_0_326"/>
          <p:cNvSpPr/>
          <p:nvPr/>
        </p:nvSpPr>
        <p:spPr>
          <a:xfrm rot="2700000">
            <a:off x="3537686" y="446805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edca2d3da6_0_239"/>
          <p:cNvSpPr txBox="1"/>
          <p:nvPr>
            <p:ph type="title"/>
          </p:nvPr>
        </p:nvSpPr>
        <p:spPr>
          <a:xfrm>
            <a:off x="311700" y="204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 : Géographie</a:t>
            </a:r>
            <a:endParaRPr/>
          </a:p>
        </p:txBody>
      </p:sp>
      <p:sp>
        <p:nvSpPr>
          <p:cNvPr id="575" name="Google Shape;575;g2edca2d3da6_0_2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576" name="Google Shape;576;g2edca2d3da6_0_239"/>
          <p:cNvPicPr preferRelativeResize="0"/>
          <p:nvPr/>
        </p:nvPicPr>
        <p:blipFill>
          <a:blip r:embed="rId3">
            <a:alphaModFix/>
          </a:blip>
          <a:stretch>
            <a:fillRect/>
          </a:stretch>
        </p:blipFill>
        <p:spPr>
          <a:xfrm>
            <a:off x="62025" y="1219600"/>
            <a:ext cx="4581456" cy="2777625"/>
          </a:xfrm>
          <a:prstGeom prst="rect">
            <a:avLst/>
          </a:prstGeom>
          <a:noFill/>
          <a:ln>
            <a:noFill/>
          </a:ln>
        </p:spPr>
      </p:pic>
      <p:pic>
        <p:nvPicPr>
          <p:cNvPr id="577" name="Google Shape;577;g2edca2d3da6_0_239"/>
          <p:cNvPicPr preferRelativeResize="0"/>
          <p:nvPr/>
        </p:nvPicPr>
        <p:blipFill>
          <a:blip r:embed="rId4">
            <a:alphaModFix/>
          </a:blip>
          <a:stretch>
            <a:fillRect/>
          </a:stretch>
        </p:blipFill>
        <p:spPr>
          <a:xfrm>
            <a:off x="4728228" y="1219600"/>
            <a:ext cx="4352598" cy="277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e810586e8c_0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RECS 2020</a:t>
            </a:r>
            <a:endParaRPr/>
          </a:p>
        </p:txBody>
      </p:sp>
      <p:sp>
        <p:nvSpPr>
          <p:cNvPr id="95" name="Google Shape;95;g2e810586e8c_0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fr"/>
              <a:t>Exemple de variables</a:t>
            </a:r>
            <a:endParaRPr b="1"/>
          </a:p>
          <a:p>
            <a:pPr indent="-342900" lvl="0" marL="457200" rtl="0" algn="l">
              <a:lnSpc>
                <a:spcPct val="115000"/>
              </a:lnSpc>
              <a:spcBef>
                <a:spcPts val="0"/>
              </a:spcBef>
              <a:spcAft>
                <a:spcPts val="0"/>
              </a:spcAft>
              <a:buSzPts val="1800"/>
              <a:buChar char="●"/>
            </a:pPr>
            <a:r>
              <a:rPr lang="fr"/>
              <a:t>state_name : nom de l’Etat où se trouve le ménage</a:t>
            </a:r>
            <a:endParaRPr/>
          </a:p>
          <a:p>
            <a:pPr indent="-342900" lvl="0" marL="457200" rtl="0" algn="l">
              <a:lnSpc>
                <a:spcPct val="115000"/>
              </a:lnSpc>
              <a:spcBef>
                <a:spcPts val="0"/>
              </a:spcBef>
              <a:spcAft>
                <a:spcPts val="0"/>
              </a:spcAft>
              <a:buSzPts val="1800"/>
              <a:buChar char="●"/>
            </a:pPr>
            <a:r>
              <a:rPr lang="fr"/>
              <a:t>KWH : quantité totale d’électricité utilisé en kilowatt-heure</a:t>
            </a:r>
            <a:endParaRPr/>
          </a:p>
          <a:p>
            <a:pPr indent="-342900" lvl="0" marL="457200" rtl="0" algn="l">
              <a:lnSpc>
                <a:spcPct val="115000"/>
              </a:lnSpc>
              <a:spcBef>
                <a:spcPts val="0"/>
              </a:spcBef>
              <a:spcAft>
                <a:spcPts val="0"/>
              </a:spcAft>
              <a:buSzPts val="1800"/>
              <a:buChar char="●"/>
            </a:pPr>
            <a:r>
              <a:rPr lang="fr"/>
              <a:t>NHSLDMEM : nombre de personnes dans le ménage</a:t>
            </a:r>
            <a:endParaRPr/>
          </a:p>
          <a:p>
            <a:pPr indent="-342900" lvl="0" marL="457200" rtl="0" algn="l">
              <a:lnSpc>
                <a:spcPct val="115000"/>
              </a:lnSpc>
              <a:spcBef>
                <a:spcPts val="0"/>
              </a:spcBef>
              <a:spcAft>
                <a:spcPts val="0"/>
              </a:spcAft>
              <a:buSzPts val="1800"/>
              <a:buChar char="●"/>
            </a:pPr>
            <a:r>
              <a:rPr lang="fr"/>
              <a:t>DWASHUSE : fréquence d’utilisation du lave-linge par semaine</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b="1" lang="fr"/>
              <a:t>Exemple de données</a:t>
            </a:r>
            <a:endParaRPr/>
          </a:p>
        </p:txBody>
      </p:sp>
      <p:sp>
        <p:nvSpPr>
          <p:cNvPr id="96" name="Google Shape;96;g2e810586e8c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7" name="Google Shape;97;g2e810586e8c_0_21"/>
          <p:cNvPicPr preferRelativeResize="0"/>
          <p:nvPr/>
        </p:nvPicPr>
        <p:blipFill rotWithShape="1">
          <a:blip r:embed="rId3">
            <a:alphaModFix/>
          </a:blip>
          <a:srcRect b="0" l="0" r="0" t="0"/>
          <a:stretch/>
        </p:blipFill>
        <p:spPr>
          <a:xfrm>
            <a:off x="590550" y="3471775"/>
            <a:ext cx="7962900" cy="1447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edca2d3da6_0_2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83" name="Google Shape;583;g2edca2d3da6_0_247"/>
          <p:cNvSpPr txBox="1"/>
          <p:nvPr>
            <p:ph type="title"/>
          </p:nvPr>
        </p:nvSpPr>
        <p:spPr>
          <a:xfrm>
            <a:off x="311700" y="18260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4</a:t>
            </a:r>
            <a:r>
              <a:rPr b="1" lang="fr"/>
              <a:t> clusters</a:t>
            </a:r>
            <a:endParaRPr b="1"/>
          </a:p>
        </p:txBody>
      </p:sp>
      <p:sp>
        <p:nvSpPr>
          <p:cNvPr id="584" name="Google Shape;584;g2edca2d3da6_0_247"/>
          <p:cNvSpPr txBox="1"/>
          <p:nvPr/>
        </p:nvSpPr>
        <p:spPr>
          <a:xfrm>
            <a:off x="6834250" y="44963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400 483.26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585" name="Google Shape;585;g2edca2d3da6_0_247"/>
          <p:cNvPicPr preferRelativeResize="0"/>
          <p:nvPr/>
        </p:nvPicPr>
        <p:blipFill>
          <a:blip r:embed="rId3">
            <a:alphaModFix/>
          </a:blip>
          <a:stretch>
            <a:fillRect/>
          </a:stretch>
        </p:blipFill>
        <p:spPr>
          <a:xfrm>
            <a:off x="4637601" y="1370750"/>
            <a:ext cx="4506400" cy="2887950"/>
          </a:xfrm>
          <a:prstGeom prst="rect">
            <a:avLst/>
          </a:prstGeom>
          <a:noFill/>
          <a:ln>
            <a:noFill/>
          </a:ln>
        </p:spPr>
      </p:pic>
      <p:pic>
        <p:nvPicPr>
          <p:cNvPr id="586" name="Google Shape;586;g2edca2d3da6_0_247"/>
          <p:cNvPicPr preferRelativeResize="0"/>
          <p:nvPr/>
        </p:nvPicPr>
        <p:blipFill>
          <a:blip r:embed="rId4">
            <a:alphaModFix/>
          </a:blip>
          <a:stretch>
            <a:fillRect/>
          </a:stretch>
        </p:blipFill>
        <p:spPr>
          <a:xfrm>
            <a:off x="0" y="1348124"/>
            <a:ext cx="4572000" cy="3315092"/>
          </a:xfrm>
          <a:prstGeom prst="rect">
            <a:avLst/>
          </a:prstGeom>
          <a:noFill/>
          <a:ln>
            <a:noFill/>
          </a:ln>
        </p:spPr>
      </p:pic>
      <p:sp>
        <p:nvSpPr>
          <p:cNvPr id="587" name="Google Shape;587;g2edca2d3da6_0_247"/>
          <p:cNvSpPr txBox="1"/>
          <p:nvPr/>
        </p:nvSpPr>
        <p:spPr>
          <a:xfrm>
            <a:off x="4816800" y="4168525"/>
            <a:ext cx="21228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164 359.14</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41 558.31</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377 622.28</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3: 36 327.14</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2edca2d3da6_0_2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593" name="Google Shape;593;g2edca2d3da6_0_2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94" name="Google Shape;594;g2edca2d3da6_0_256"/>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595" name="Google Shape;595;g2edca2d3da6_0_256"/>
          <p:cNvPicPr preferRelativeResize="0"/>
          <p:nvPr/>
        </p:nvPicPr>
        <p:blipFill>
          <a:blip r:embed="rId3">
            <a:alphaModFix/>
          </a:blip>
          <a:stretch>
            <a:fillRect/>
          </a:stretch>
        </p:blipFill>
        <p:spPr>
          <a:xfrm>
            <a:off x="2851850" y="1017725"/>
            <a:ext cx="3440304" cy="3973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2edca2d3da6_0_3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01" name="Google Shape;601;g2edca2d3da6_0_3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4 clusters</a:t>
            </a:r>
            <a:endParaRPr/>
          </a:p>
        </p:txBody>
      </p:sp>
      <p:sp>
        <p:nvSpPr>
          <p:cNvPr id="602" name="Google Shape;602;g2edca2d3da6_0_3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fr"/>
              <a:t>Cluster 0 : </a:t>
            </a:r>
            <a:r>
              <a:rPr lang="fr"/>
              <a:t>Les ménages vivant dans de </a:t>
            </a:r>
            <a:r>
              <a:rPr b="1" lang="fr"/>
              <a:t>grands logements</a:t>
            </a:r>
            <a:r>
              <a:rPr lang="fr"/>
              <a:t>, avec un </a:t>
            </a:r>
            <a:r>
              <a:rPr b="1" lang="fr"/>
              <a:t>revenu élevé</a:t>
            </a:r>
            <a:r>
              <a:rPr lang="fr"/>
              <a:t>, </a:t>
            </a:r>
            <a:r>
              <a:rPr b="1" lang="fr"/>
              <a:t>utilisant beaucoup</a:t>
            </a:r>
            <a:r>
              <a:rPr lang="fr"/>
              <a:t> plus les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a:t>
            </a:r>
            <a:r>
              <a:rPr lang="fr"/>
              <a:t>Les ménages vivant dans de </a:t>
            </a:r>
            <a:r>
              <a:rPr b="1" lang="fr"/>
              <a:t>grands logements,</a:t>
            </a:r>
            <a:r>
              <a:rPr lang="fr"/>
              <a:t> avec un </a:t>
            </a:r>
            <a:r>
              <a:rPr b="1" lang="fr"/>
              <a:t>revenu élevé, utilisant beaucoup la piscine</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a:t>
            </a:r>
            <a:r>
              <a:rPr lang="fr"/>
              <a:t>Les ménages vivant dans des </a:t>
            </a:r>
            <a:r>
              <a:rPr b="1" lang="fr"/>
              <a:t>petits logements</a:t>
            </a:r>
            <a:r>
              <a:rPr lang="fr"/>
              <a:t>, avec un</a:t>
            </a:r>
            <a:r>
              <a:rPr b="1" lang="fr"/>
              <a:t> revenu plus faible</a:t>
            </a:r>
            <a:r>
              <a:rPr lang="fr"/>
              <a:t>, possédant et </a:t>
            </a:r>
            <a:r>
              <a:rPr b="1" lang="fr"/>
              <a:t>utilisant moins</a:t>
            </a:r>
            <a:r>
              <a:rPr lang="fr"/>
              <a:t> les appareils</a:t>
            </a:r>
            <a:endParaRPr b="1"/>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3 : Les ménages moyens </a:t>
            </a:r>
            <a:r>
              <a:rPr b="1" lang="fr"/>
              <a:t>utilisant beaucoup le jacuzzi</a:t>
            </a:r>
            <a:endParaRPr b="1"/>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edca2d3da6_0_2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08" name="Google Shape;608;g2edca2d3da6_0_2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609" name="Google Shape;609;g2edca2d3da6_0_269"/>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4</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610" name="Google Shape;610;g2edca2d3da6_0_269"/>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611" name="Google Shape;611;g2edca2d3da6_0_269"/>
          <p:cNvPicPr preferRelativeResize="0"/>
          <p:nvPr/>
        </p:nvPicPr>
        <p:blipFill>
          <a:blip r:embed="rId3">
            <a:alphaModFix/>
          </a:blip>
          <a:stretch>
            <a:fillRect/>
          </a:stretch>
        </p:blipFill>
        <p:spPr>
          <a:xfrm>
            <a:off x="1817713" y="1454113"/>
            <a:ext cx="5508575" cy="2186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edca2d3da6_0_36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617" name="Google Shape;617;g2edca2d3da6_0_365"/>
          <p:cNvSpPr txBox="1"/>
          <p:nvPr>
            <p:ph idx="12" type="sldNum"/>
          </p:nvPr>
        </p:nvSpPr>
        <p:spPr>
          <a:xfrm>
            <a:off x="84378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618" name="Google Shape;618;g2edca2d3da6_0_365"/>
          <p:cNvPicPr preferRelativeResize="0"/>
          <p:nvPr/>
        </p:nvPicPr>
        <p:blipFill>
          <a:blip r:embed="rId3">
            <a:alphaModFix/>
          </a:blip>
          <a:stretch>
            <a:fillRect/>
          </a:stretch>
        </p:blipFill>
        <p:spPr>
          <a:xfrm>
            <a:off x="1664238" y="572700"/>
            <a:ext cx="5815516" cy="2220475"/>
          </a:xfrm>
          <a:prstGeom prst="rect">
            <a:avLst/>
          </a:prstGeom>
          <a:noFill/>
          <a:ln>
            <a:noFill/>
          </a:ln>
        </p:spPr>
      </p:pic>
      <p:pic>
        <p:nvPicPr>
          <p:cNvPr id="619" name="Google Shape;619;g2edca2d3da6_0_365"/>
          <p:cNvPicPr preferRelativeResize="0"/>
          <p:nvPr/>
        </p:nvPicPr>
        <p:blipFill>
          <a:blip r:embed="rId4">
            <a:alphaModFix/>
          </a:blip>
          <a:stretch>
            <a:fillRect/>
          </a:stretch>
        </p:blipFill>
        <p:spPr>
          <a:xfrm>
            <a:off x="1607800" y="2836350"/>
            <a:ext cx="5928394" cy="22204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edca2d3da6_0_380"/>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625" name="Google Shape;625;g2edca2d3da6_0_380"/>
          <p:cNvSpPr txBox="1"/>
          <p:nvPr>
            <p:ph idx="12" type="sldNum"/>
          </p:nvPr>
        </p:nvSpPr>
        <p:spPr>
          <a:xfrm>
            <a:off x="84378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626" name="Google Shape;626;g2edca2d3da6_0_380"/>
          <p:cNvPicPr preferRelativeResize="0"/>
          <p:nvPr/>
        </p:nvPicPr>
        <p:blipFill>
          <a:blip r:embed="rId3">
            <a:alphaModFix/>
          </a:blip>
          <a:stretch>
            <a:fillRect/>
          </a:stretch>
        </p:blipFill>
        <p:spPr>
          <a:xfrm>
            <a:off x="1638075" y="572700"/>
            <a:ext cx="5867844" cy="2216425"/>
          </a:xfrm>
          <a:prstGeom prst="rect">
            <a:avLst/>
          </a:prstGeom>
          <a:noFill/>
          <a:ln>
            <a:noFill/>
          </a:ln>
        </p:spPr>
      </p:pic>
      <p:pic>
        <p:nvPicPr>
          <p:cNvPr id="627" name="Google Shape;627;g2edca2d3da6_0_380"/>
          <p:cNvPicPr preferRelativeResize="0"/>
          <p:nvPr/>
        </p:nvPicPr>
        <p:blipFill>
          <a:blip r:embed="rId4">
            <a:alphaModFix/>
          </a:blip>
          <a:stretch>
            <a:fillRect/>
          </a:stretch>
        </p:blipFill>
        <p:spPr>
          <a:xfrm>
            <a:off x="1638075" y="2841350"/>
            <a:ext cx="5867851" cy="221548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edca2d3da6_0_294"/>
          <p:cNvSpPr txBox="1"/>
          <p:nvPr>
            <p:ph type="title"/>
          </p:nvPr>
        </p:nvSpPr>
        <p:spPr>
          <a:xfrm>
            <a:off x="311700" y="204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 : Géographie</a:t>
            </a:r>
            <a:endParaRPr/>
          </a:p>
        </p:txBody>
      </p:sp>
      <p:sp>
        <p:nvSpPr>
          <p:cNvPr id="633" name="Google Shape;633;g2edca2d3da6_0_2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34" name="Google Shape;634;g2edca2d3da6_0_294"/>
          <p:cNvSpPr txBox="1"/>
          <p:nvPr/>
        </p:nvSpPr>
        <p:spPr>
          <a:xfrm>
            <a:off x="311700" y="4093950"/>
            <a:ext cx="40821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Le cluster 1 possède une plus grande proportion de ménages vivant au Sud</a:t>
            </a:r>
            <a:endParaRPr sz="1800">
              <a:solidFill>
                <a:schemeClr val="accent3"/>
              </a:solidFill>
              <a:latin typeface="Proxima Nova"/>
              <a:ea typeface="Proxima Nova"/>
              <a:cs typeface="Proxima Nova"/>
              <a:sym typeface="Proxima Nova"/>
            </a:endParaRPr>
          </a:p>
        </p:txBody>
      </p:sp>
      <p:sp>
        <p:nvSpPr>
          <p:cNvPr id="635" name="Google Shape;635;g2edca2d3da6_0_294"/>
          <p:cNvSpPr txBox="1"/>
          <p:nvPr/>
        </p:nvSpPr>
        <p:spPr>
          <a:xfrm>
            <a:off x="4872475" y="4081850"/>
            <a:ext cx="4201500" cy="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La formation des clusters est trop déséquilibrée en nombre d’échantillons</a:t>
            </a:r>
            <a:endParaRPr sz="1800">
              <a:solidFill>
                <a:schemeClr val="accent3"/>
              </a:solidFill>
              <a:latin typeface="Proxima Nova"/>
              <a:ea typeface="Proxima Nova"/>
              <a:cs typeface="Proxima Nova"/>
              <a:sym typeface="Proxima Nova"/>
            </a:endParaRPr>
          </a:p>
        </p:txBody>
      </p:sp>
      <p:pic>
        <p:nvPicPr>
          <p:cNvPr id="636" name="Google Shape;636;g2edca2d3da6_0_294"/>
          <p:cNvPicPr preferRelativeResize="0"/>
          <p:nvPr/>
        </p:nvPicPr>
        <p:blipFill>
          <a:blip r:embed="rId3">
            <a:alphaModFix/>
          </a:blip>
          <a:stretch>
            <a:fillRect/>
          </a:stretch>
        </p:blipFill>
        <p:spPr>
          <a:xfrm>
            <a:off x="12750" y="1142863"/>
            <a:ext cx="4679999" cy="2857803"/>
          </a:xfrm>
          <a:prstGeom prst="rect">
            <a:avLst/>
          </a:prstGeom>
          <a:noFill/>
          <a:ln>
            <a:noFill/>
          </a:ln>
        </p:spPr>
      </p:pic>
      <p:pic>
        <p:nvPicPr>
          <p:cNvPr id="637" name="Google Shape;637;g2edca2d3da6_0_294"/>
          <p:cNvPicPr preferRelativeResize="0"/>
          <p:nvPr/>
        </p:nvPicPr>
        <p:blipFill>
          <a:blip r:embed="rId4">
            <a:alphaModFix/>
          </a:blip>
          <a:stretch>
            <a:fillRect/>
          </a:stretch>
        </p:blipFill>
        <p:spPr>
          <a:xfrm>
            <a:off x="4692750" y="1436750"/>
            <a:ext cx="4298850" cy="22700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2ee996b864d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43" name="Google Shape;643;g2ee996b864d_0_6"/>
          <p:cNvSpPr txBox="1"/>
          <p:nvPr>
            <p:ph type="title"/>
          </p:nvPr>
        </p:nvSpPr>
        <p:spPr>
          <a:xfrm>
            <a:off x="311700" y="240925"/>
            <a:ext cx="8520600" cy="6459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07"/>
              <a:buNone/>
            </a:pPr>
            <a:r>
              <a:rPr lang="fr"/>
              <a:t>Différence entre </a:t>
            </a:r>
            <a:r>
              <a:rPr b="1" lang="fr"/>
              <a:t>K-Means </a:t>
            </a:r>
            <a:r>
              <a:rPr lang="fr"/>
              <a:t>et </a:t>
            </a:r>
            <a:r>
              <a:rPr b="1" lang="fr"/>
              <a:t>Kernel K-Means</a:t>
            </a:r>
            <a:endParaRPr b="1"/>
          </a:p>
          <a:p>
            <a:pPr indent="0" lvl="0" marL="0" rtl="0" algn="ctr">
              <a:lnSpc>
                <a:spcPct val="100000"/>
              </a:lnSpc>
              <a:spcBef>
                <a:spcPts val="0"/>
              </a:spcBef>
              <a:spcAft>
                <a:spcPts val="0"/>
              </a:spcAft>
              <a:buSzPct val="111107"/>
              <a:buNone/>
            </a:pPr>
            <a:r>
              <a:rPr lang="fr"/>
              <a:t>avec </a:t>
            </a:r>
            <a:r>
              <a:rPr b="1" lang="fr"/>
              <a:t>4 clusters</a:t>
            </a:r>
            <a:endParaRPr b="1"/>
          </a:p>
        </p:txBody>
      </p:sp>
      <p:pic>
        <p:nvPicPr>
          <p:cNvPr id="644" name="Google Shape;644;g2ee996b864d_0_6"/>
          <p:cNvPicPr preferRelativeResize="0"/>
          <p:nvPr/>
        </p:nvPicPr>
        <p:blipFill>
          <a:blip r:embed="rId3">
            <a:alphaModFix/>
          </a:blip>
          <a:stretch>
            <a:fillRect/>
          </a:stretch>
        </p:blipFill>
        <p:spPr>
          <a:xfrm>
            <a:off x="4599950" y="1213650"/>
            <a:ext cx="4232350" cy="3068824"/>
          </a:xfrm>
          <a:prstGeom prst="rect">
            <a:avLst/>
          </a:prstGeom>
          <a:noFill/>
          <a:ln>
            <a:noFill/>
          </a:ln>
        </p:spPr>
      </p:pic>
      <p:pic>
        <p:nvPicPr>
          <p:cNvPr id="645" name="Google Shape;645;g2ee996b864d_0_6"/>
          <p:cNvPicPr preferRelativeResize="0"/>
          <p:nvPr/>
        </p:nvPicPr>
        <p:blipFill>
          <a:blip r:embed="rId4">
            <a:alphaModFix/>
          </a:blip>
          <a:stretch>
            <a:fillRect/>
          </a:stretch>
        </p:blipFill>
        <p:spPr>
          <a:xfrm>
            <a:off x="233250" y="1213650"/>
            <a:ext cx="4277916" cy="3068825"/>
          </a:xfrm>
          <a:prstGeom prst="rect">
            <a:avLst/>
          </a:prstGeom>
          <a:noFill/>
          <a:ln>
            <a:noFill/>
          </a:ln>
        </p:spPr>
      </p:pic>
      <p:sp>
        <p:nvSpPr>
          <p:cNvPr id="646" name="Google Shape;646;g2ee996b864d_0_6"/>
          <p:cNvSpPr txBox="1"/>
          <p:nvPr/>
        </p:nvSpPr>
        <p:spPr>
          <a:xfrm>
            <a:off x="186600" y="4168525"/>
            <a:ext cx="21228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57 847.60</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145 706.52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56 592.95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3: 140 336.20</a:t>
            </a:r>
            <a:endParaRPr sz="1000">
              <a:solidFill>
                <a:schemeClr val="accent3"/>
              </a:solidFill>
              <a:latin typeface="Proxima Nova"/>
              <a:ea typeface="Proxima Nova"/>
              <a:cs typeface="Proxima Nova"/>
              <a:sym typeface="Proxima Nova"/>
            </a:endParaRPr>
          </a:p>
        </p:txBody>
      </p:sp>
      <p:sp>
        <p:nvSpPr>
          <p:cNvPr id="647" name="Google Shape;647;g2ee996b864d_0_6"/>
          <p:cNvSpPr txBox="1"/>
          <p:nvPr/>
        </p:nvSpPr>
        <p:spPr>
          <a:xfrm>
            <a:off x="2309388" y="4415875"/>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400 483.26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648" name="Google Shape;648;g2ee996b864d_0_6"/>
          <p:cNvSpPr txBox="1"/>
          <p:nvPr/>
        </p:nvSpPr>
        <p:spPr>
          <a:xfrm>
            <a:off x="4816800" y="4168525"/>
            <a:ext cx="21228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164 359.14</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41 558.31</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377 622.28</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3: 36 327.14</a:t>
            </a:r>
            <a:endParaRPr sz="1000">
              <a:solidFill>
                <a:schemeClr val="accent3"/>
              </a:solidFill>
              <a:latin typeface="Proxima Nova"/>
              <a:ea typeface="Proxima Nova"/>
              <a:cs typeface="Proxima Nova"/>
              <a:sym typeface="Proxima Nova"/>
            </a:endParaRPr>
          </a:p>
        </p:txBody>
      </p:sp>
      <p:sp>
        <p:nvSpPr>
          <p:cNvPr id="649" name="Google Shape;649;g2ee996b864d_0_6"/>
          <p:cNvSpPr txBox="1"/>
          <p:nvPr/>
        </p:nvSpPr>
        <p:spPr>
          <a:xfrm>
            <a:off x="6857575" y="4415875"/>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400 483.26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ef6d9f3ec1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Clustering des variables sélectionnées avec DBSCAN</a:t>
            </a:r>
            <a:endParaRPr/>
          </a:p>
        </p:txBody>
      </p:sp>
      <p:sp>
        <p:nvSpPr>
          <p:cNvPr id="655" name="Google Shape;655;g2ef6d9f3ec1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656" name="Google Shape;656;g2ef6d9f3ec1_0_0"/>
          <p:cNvPicPr preferRelativeResize="0"/>
          <p:nvPr/>
        </p:nvPicPr>
        <p:blipFill>
          <a:blip r:embed="rId3">
            <a:alphaModFix/>
          </a:blip>
          <a:stretch>
            <a:fillRect/>
          </a:stretch>
        </p:blipFill>
        <p:spPr>
          <a:xfrm>
            <a:off x="217650" y="1170125"/>
            <a:ext cx="4223125" cy="3045376"/>
          </a:xfrm>
          <a:prstGeom prst="rect">
            <a:avLst/>
          </a:prstGeom>
          <a:noFill/>
          <a:ln>
            <a:noFill/>
          </a:ln>
        </p:spPr>
      </p:pic>
      <p:pic>
        <p:nvPicPr>
          <p:cNvPr id="657" name="Google Shape;657;g2ef6d9f3ec1_0_0"/>
          <p:cNvPicPr preferRelativeResize="0"/>
          <p:nvPr/>
        </p:nvPicPr>
        <p:blipFill>
          <a:blip r:embed="rId4">
            <a:alphaModFix/>
          </a:blip>
          <a:stretch>
            <a:fillRect/>
          </a:stretch>
        </p:blipFill>
        <p:spPr>
          <a:xfrm>
            <a:off x="4546672" y="1170125"/>
            <a:ext cx="4254627" cy="3045375"/>
          </a:xfrm>
          <a:prstGeom prst="rect">
            <a:avLst/>
          </a:prstGeom>
          <a:noFill/>
          <a:ln>
            <a:noFill/>
          </a:ln>
        </p:spPr>
      </p:pic>
      <p:pic>
        <p:nvPicPr>
          <p:cNvPr id="658" name="Google Shape;658;g2ef6d9f3ec1_0_0"/>
          <p:cNvPicPr preferRelativeResize="0"/>
          <p:nvPr/>
        </p:nvPicPr>
        <p:blipFill>
          <a:blip r:embed="rId5">
            <a:alphaModFix/>
          </a:blip>
          <a:stretch>
            <a:fillRect/>
          </a:stretch>
        </p:blipFill>
        <p:spPr>
          <a:xfrm>
            <a:off x="3411300" y="3635675"/>
            <a:ext cx="2321400" cy="13613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2efadcfe83a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664" name="Google Shape;664;g2efadcfe83a_0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65" name="Google Shape;665;g2efadcfe83a_0_3"/>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666" name="Google Shape;666;g2efadcfe83a_0_3"/>
          <p:cNvPicPr preferRelativeResize="0"/>
          <p:nvPr/>
        </p:nvPicPr>
        <p:blipFill>
          <a:blip r:embed="rId3">
            <a:alphaModFix/>
          </a:blip>
          <a:stretch>
            <a:fillRect/>
          </a:stretch>
        </p:blipFill>
        <p:spPr>
          <a:xfrm>
            <a:off x="2969738" y="1017725"/>
            <a:ext cx="3204524"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e810586e8c_0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Variables comportementales</a:t>
            </a:r>
            <a:endParaRPr/>
          </a:p>
        </p:txBody>
      </p:sp>
      <p:sp>
        <p:nvSpPr>
          <p:cNvPr id="103" name="Google Shape;103;g2e810586e8c_0_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00000"/>
              <a:buNone/>
            </a:pPr>
            <a:r>
              <a:t/>
            </a:r>
            <a:endParaRPr/>
          </a:p>
          <a:p>
            <a:pPr indent="0" lvl="0" marL="457200" rtl="0" algn="l">
              <a:lnSpc>
                <a:spcPct val="115000"/>
              </a:lnSpc>
              <a:spcBef>
                <a:spcPts val="0"/>
              </a:spcBef>
              <a:spcAft>
                <a:spcPts val="0"/>
              </a:spcAft>
              <a:buSzPct val="100000"/>
              <a:buNone/>
            </a:pPr>
            <a:r>
              <a:rPr lang="fr"/>
              <a:t>Identification manuelle des </a:t>
            </a:r>
            <a:r>
              <a:rPr b="1" lang="fr"/>
              <a:t>variables comportementales</a:t>
            </a:r>
            <a:endParaRPr b="1"/>
          </a:p>
          <a:p>
            <a:pPr indent="0" lvl="0" marL="457200" rtl="0" algn="l">
              <a:lnSpc>
                <a:spcPct val="115000"/>
              </a:lnSpc>
              <a:spcBef>
                <a:spcPts val="0"/>
              </a:spcBef>
              <a:spcAft>
                <a:spcPts val="0"/>
              </a:spcAft>
              <a:buSzPct val="100000"/>
              <a:buNone/>
            </a:pPr>
            <a:r>
              <a:rPr b="1" lang="fr"/>
              <a:t>88 variables</a:t>
            </a:r>
            <a:r>
              <a:rPr lang="fr"/>
              <a:t> ont été classifiées comme comportementales.</a:t>
            </a:r>
            <a:endParaRPr/>
          </a:p>
          <a:p>
            <a:pPr indent="0" lvl="0" marL="457200" rtl="0" algn="l">
              <a:lnSpc>
                <a:spcPct val="115000"/>
              </a:lnSpc>
              <a:spcBef>
                <a:spcPts val="0"/>
              </a:spcBef>
              <a:spcAft>
                <a:spcPts val="0"/>
              </a:spcAft>
              <a:buSzPct val="100000"/>
              <a:buNone/>
            </a:pPr>
            <a:r>
              <a:t/>
            </a:r>
            <a:endParaRPr/>
          </a:p>
          <a:p>
            <a:pPr indent="0" lvl="0" marL="457200" rtl="0" algn="l">
              <a:lnSpc>
                <a:spcPct val="115000"/>
              </a:lnSpc>
              <a:spcBef>
                <a:spcPts val="0"/>
              </a:spcBef>
              <a:spcAft>
                <a:spcPts val="0"/>
              </a:spcAft>
              <a:buSzPct val="100000"/>
              <a:buNone/>
            </a:pPr>
            <a:r>
              <a:rPr lang="fr"/>
              <a:t>Exemples : </a:t>
            </a:r>
            <a:endParaRPr/>
          </a:p>
          <a:p>
            <a:pPr indent="457200" lvl="0" marL="457200" rtl="0" algn="l">
              <a:lnSpc>
                <a:spcPct val="115000"/>
              </a:lnSpc>
              <a:spcBef>
                <a:spcPts val="0"/>
              </a:spcBef>
              <a:spcAft>
                <a:spcPts val="0"/>
              </a:spcAft>
              <a:buSzPct val="100000"/>
              <a:buNone/>
            </a:pPr>
            <a:r>
              <a:rPr lang="fr"/>
              <a:t>MONPOOL : nombre de mois d’utilisation de la piscine l’année dernière</a:t>
            </a:r>
            <a:endParaRPr/>
          </a:p>
          <a:p>
            <a:pPr indent="457200" lvl="0" marL="457200" rtl="0" algn="l">
              <a:lnSpc>
                <a:spcPct val="115000"/>
              </a:lnSpc>
              <a:spcBef>
                <a:spcPts val="0"/>
              </a:spcBef>
              <a:spcAft>
                <a:spcPts val="0"/>
              </a:spcAft>
              <a:buSzPct val="100000"/>
              <a:buNone/>
            </a:pPr>
            <a:r>
              <a:rPr lang="fr"/>
              <a:t>OVENUSE : fréquence d’utilisation du four par semaine</a:t>
            </a:r>
            <a:endParaRPr/>
          </a:p>
          <a:p>
            <a:pPr indent="0" lvl="0" marL="914400" rtl="0" algn="l">
              <a:lnSpc>
                <a:spcPct val="115000"/>
              </a:lnSpc>
              <a:spcBef>
                <a:spcPts val="0"/>
              </a:spcBef>
              <a:spcAft>
                <a:spcPts val="0"/>
              </a:spcAft>
              <a:buSzPct val="100000"/>
              <a:buNone/>
            </a:pPr>
            <a:r>
              <a:rPr lang="fr"/>
              <a:t>EVCHRGWKS : l’utilisateur charge son véhicule électrique sur son lieu de travail/d’étude</a:t>
            </a:r>
            <a:endParaRPr/>
          </a:p>
          <a:p>
            <a:pPr indent="0" lvl="0" marL="914400" rtl="0" algn="l">
              <a:lnSpc>
                <a:spcPct val="115000"/>
              </a:lnSpc>
              <a:spcBef>
                <a:spcPts val="0"/>
              </a:spcBef>
              <a:spcAft>
                <a:spcPts val="0"/>
              </a:spcAft>
              <a:buSzPct val="100000"/>
              <a:buNone/>
            </a:pPr>
            <a:r>
              <a:rPr lang="fr"/>
              <a:t>DWCYCLE : type de cycle d’utilisation principal du lave-vaisselle (cycle rapide, cycle lourd pour casserole, cycle à basse consommation d’énergie…)</a:t>
            </a:r>
            <a:endParaRPr/>
          </a:p>
          <a:p>
            <a:pPr indent="0" lvl="0" marL="457200" rtl="0" algn="l">
              <a:lnSpc>
                <a:spcPct val="115000"/>
              </a:lnSpc>
              <a:spcBef>
                <a:spcPts val="0"/>
              </a:spcBef>
              <a:spcAft>
                <a:spcPts val="0"/>
              </a:spcAft>
              <a:buSzPct val="100000"/>
              <a:buNone/>
            </a:pPr>
            <a:r>
              <a:t/>
            </a:r>
            <a:endParaRPr/>
          </a:p>
        </p:txBody>
      </p:sp>
      <p:sp>
        <p:nvSpPr>
          <p:cNvPr id="104" name="Google Shape;104;g2e810586e8c_0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2efadcfe83a_0_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72" name="Google Shape;672;g2efadcfe83a_0_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4 clusters</a:t>
            </a:r>
            <a:endParaRPr/>
          </a:p>
        </p:txBody>
      </p:sp>
      <p:sp>
        <p:nvSpPr>
          <p:cNvPr id="673" name="Google Shape;673;g2efadcfe83a_0_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fr"/>
              <a:t>Cluster 0 : Les ménages vivant dans de </a:t>
            </a:r>
            <a:r>
              <a:rPr b="1" lang="fr"/>
              <a:t>grands logements</a:t>
            </a:r>
            <a:r>
              <a:rPr lang="fr"/>
              <a:t>, possédant un </a:t>
            </a:r>
            <a:r>
              <a:rPr b="1" lang="fr"/>
              <a:t>jacuzzi</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vivant dans de </a:t>
            </a:r>
            <a:r>
              <a:rPr b="1" lang="fr"/>
              <a:t>petits </a:t>
            </a:r>
            <a:r>
              <a:rPr b="1" lang="fr"/>
              <a:t>logements </a:t>
            </a:r>
            <a:r>
              <a:rPr lang="fr"/>
              <a:t>possédant </a:t>
            </a:r>
            <a:r>
              <a:rPr b="1" lang="fr"/>
              <a:t>beaucoup de petites chambres</a:t>
            </a:r>
            <a:r>
              <a:rPr lang="fr"/>
              <a:t> et ayant un </a:t>
            </a:r>
            <a:r>
              <a:rPr b="1" lang="fr"/>
              <a:t>revenu élevé</a:t>
            </a:r>
            <a:endParaRPr b="1"/>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Les ménages avec un</a:t>
            </a:r>
            <a:r>
              <a:rPr b="1" lang="fr"/>
              <a:t> revenu très faible, vivant au sud des USA</a:t>
            </a:r>
            <a:endParaRPr b="1"/>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3 : Les ménages </a:t>
            </a:r>
            <a:r>
              <a:rPr lang="fr"/>
              <a:t>vivant dans de </a:t>
            </a:r>
            <a:r>
              <a:rPr b="1" lang="fr"/>
              <a:t>très petits logements, possédant et utilisant beaucoup la télévision</a:t>
            </a:r>
            <a:endParaRPr b="1"/>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2efadcfe83a_0_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79" name="Google Shape;679;g2efadcfe83a_0_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680" name="Google Shape;680;g2efadcfe83a_0_17"/>
          <p:cNvSpPr txBox="1"/>
          <p:nvPr/>
        </p:nvSpPr>
        <p:spPr>
          <a:xfrm>
            <a:off x="22911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4</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681" name="Google Shape;681;g2efadcfe83a_0_17"/>
          <p:cNvSpPr/>
          <p:nvPr/>
        </p:nvSpPr>
        <p:spPr>
          <a:xfrm>
            <a:off x="66348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682" name="Google Shape;682;g2efadcfe83a_0_17"/>
          <p:cNvPicPr preferRelativeResize="0"/>
          <p:nvPr/>
        </p:nvPicPr>
        <p:blipFill>
          <a:blip r:embed="rId3">
            <a:alphaModFix/>
          </a:blip>
          <a:stretch>
            <a:fillRect/>
          </a:stretch>
        </p:blipFill>
        <p:spPr>
          <a:xfrm>
            <a:off x="2047664" y="1536551"/>
            <a:ext cx="5048673" cy="20219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2efadcfe83a_0_2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688" name="Google Shape;688;g2efadcfe83a_0_26"/>
          <p:cNvSpPr txBox="1"/>
          <p:nvPr>
            <p:ph idx="12" type="sldNum"/>
          </p:nvPr>
        </p:nvSpPr>
        <p:spPr>
          <a:xfrm>
            <a:off x="84378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689" name="Google Shape;689;g2efadcfe83a_0_26"/>
          <p:cNvPicPr preferRelativeResize="0"/>
          <p:nvPr/>
        </p:nvPicPr>
        <p:blipFill>
          <a:blip r:embed="rId3">
            <a:alphaModFix/>
          </a:blip>
          <a:stretch>
            <a:fillRect/>
          </a:stretch>
        </p:blipFill>
        <p:spPr>
          <a:xfrm>
            <a:off x="1660600" y="594288"/>
            <a:ext cx="5822789" cy="2220475"/>
          </a:xfrm>
          <a:prstGeom prst="rect">
            <a:avLst/>
          </a:prstGeom>
          <a:noFill/>
          <a:ln>
            <a:noFill/>
          </a:ln>
        </p:spPr>
      </p:pic>
      <p:pic>
        <p:nvPicPr>
          <p:cNvPr id="690" name="Google Shape;690;g2efadcfe83a_0_26"/>
          <p:cNvPicPr preferRelativeResize="0"/>
          <p:nvPr/>
        </p:nvPicPr>
        <p:blipFill>
          <a:blip r:embed="rId4">
            <a:alphaModFix/>
          </a:blip>
          <a:stretch>
            <a:fillRect/>
          </a:stretch>
        </p:blipFill>
        <p:spPr>
          <a:xfrm>
            <a:off x="1597000" y="2836349"/>
            <a:ext cx="5949998" cy="2220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efadcfe83a_0_3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696" name="Google Shape;696;g2efadcfe83a_0_33"/>
          <p:cNvSpPr txBox="1"/>
          <p:nvPr>
            <p:ph idx="12" type="sldNum"/>
          </p:nvPr>
        </p:nvSpPr>
        <p:spPr>
          <a:xfrm>
            <a:off x="84378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697" name="Google Shape;697;g2efadcfe83a_0_33"/>
          <p:cNvPicPr preferRelativeResize="0"/>
          <p:nvPr/>
        </p:nvPicPr>
        <p:blipFill>
          <a:blip r:embed="rId3">
            <a:alphaModFix/>
          </a:blip>
          <a:stretch>
            <a:fillRect/>
          </a:stretch>
        </p:blipFill>
        <p:spPr>
          <a:xfrm>
            <a:off x="1607800" y="600688"/>
            <a:ext cx="5928399" cy="2207681"/>
          </a:xfrm>
          <a:prstGeom prst="rect">
            <a:avLst/>
          </a:prstGeom>
          <a:noFill/>
          <a:ln>
            <a:noFill/>
          </a:ln>
        </p:spPr>
      </p:pic>
      <p:pic>
        <p:nvPicPr>
          <p:cNvPr id="698" name="Google Shape;698;g2efadcfe83a_0_33"/>
          <p:cNvPicPr preferRelativeResize="0"/>
          <p:nvPr/>
        </p:nvPicPr>
        <p:blipFill>
          <a:blip r:embed="rId4">
            <a:alphaModFix/>
          </a:blip>
          <a:stretch>
            <a:fillRect/>
          </a:stretch>
        </p:blipFill>
        <p:spPr>
          <a:xfrm>
            <a:off x="1623650" y="2836375"/>
            <a:ext cx="5896701" cy="2207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2efadcfe83a_0_51"/>
          <p:cNvSpPr txBox="1"/>
          <p:nvPr>
            <p:ph type="title"/>
          </p:nvPr>
        </p:nvSpPr>
        <p:spPr>
          <a:xfrm>
            <a:off x="311700" y="204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 : Géographie</a:t>
            </a:r>
            <a:endParaRPr/>
          </a:p>
        </p:txBody>
      </p:sp>
      <p:sp>
        <p:nvSpPr>
          <p:cNvPr id="704" name="Google Shape;704;g2efadcfe83a_0_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705" name="Google Shape;705;g2efadcfe83a_0_51"/>
          <p:cNvSpPr txBox="1"/>
          <p:nvPr/>
        </p:nvSpPr>
        <p:spPr>
          <a:xfrm>
            <a:off x="311700" y="4093950"/>
            <a:ext cx="40821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Le cluster 2 regroupe les ménages vivant au Sud</a:t>
            </a:r>
            <a:endParaRPr sz="1800">
              <a:solidFill>
                <a:schemeClr val="accent3"/>
              </a:solidFill>
              <a:latin typeface="Proxima Nova"/>
              <a:ea typeface="Proxima Nova"/>
              <a:cs typeface="Proxima Nova"/>
              <a:sym typeface="Proxima Nova"/>
            </a:endParaRPr>
          </a:p>
        </p:txBody>
      </p:sp>
      <p:pic>
        <p:nvPicPr>
          <p:cNvPr id="706" name="Google Shape;706;g2efadcfe83a_0_51"/>
          <p:cNvPicPr preferRelativeResize="0"/>
          <p:nvPr/>
        </p:nvPicPr>
        <p:blipFill>
          <a:blip r:embed="rId3">
            <a:alphaModFix/>
          </a:blip>
          <a:stretch>
            <a:fillRect/>
          </a:stretch>
        </p:blipFill>
        <p:spPr>
          <a:xfrm>
            <a:off x="148726" y="1154025"/>
            <a:ext cx="4408031" cy="2695775"/>
          </a:xfrm>
          <a:prstGeom prst="rect">
            <a:avLst/>
          </a:prstGeom>
          <a:noFill/>
          <a:ln>
            <a:noFill/>
          </a:ln>
        </p:spPr>
      </p:pic>
      <p:pic>
        <p:nvPicPr>
          <p:cNvPr id="707" name="Google Shape;707;g2efadcfe83a_0_51"/>
          <p:cNvPicPr preferRelativeResize="0"/>
          <p:nvPr/>
        </p:nvPicPr>
        <p:blipFill>
          <a:blip r:embed="rId4">
            <a:alphaModFix/>
          </a:blip>
          <a:stretch>
            <a:fillRect/>
          </a:stretch>
        </p:blipFill>
        <p:spPr>
          <a:xfrm>
            <a:off x="4834825" y="1499113"/>
            <a:ext cx="4276800" cy="2005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Analyse des variables comportementales </a:t>
            </a:r>
            <a:endParaRPr/>
          </a:p>
        </p:txBody>
      </p:sp>
      <p:sp>
        <p:nvSpPr>
          <p:cNvPr id="713" name="Google Shape;71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2ebb6df2ff5_0_6"/>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fontScale="70000"/>
          </a:bodyPr>
          <a:lstStyle/>
          <a:p>
            <a:pPr indent="0" lvl="0" marL="0" rtl="0" algn="l">
              <a:lnSpc>
                <a:spcPct val="100000"/>
              </a:lnSpc>
              <a:spcBef>
                <a:spcPts val="0"/>
              </a:spcBef>
              <a:spcAft>
                <a:spcPts val="0"/>
              </a:spcAft>
              <a:buSzPct val="142857"/>
              <a:buNone/>
            </a:pPr>
            <a:r>
              <a:rPr lang="fr"/>
              <a:t>(ici on garde les variables comportementales parmi les variables de la slide 33) </a:t>
            </a:r>
            <a:endParaRPr/>
          </a:p>
        </p:txBody>
      </p:sp>
      <p:sp>
        <p:nvSpPr>
          <p:cNvPr id="719" name="Google Shape;719;g2ebb6df2ff5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2e9dc6b246e_0_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Les variables comportementales sélectionnées</a:t>
            </a:r>
            <a:endParaRPr/>
          </a:p>
        </p:txBody>
      </p:sp>
      <p:sp>
        <p:nvSpPr>
          <p:cNvPr id="725" name="Google Shape;725;g2e9dc6b246e_0_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26" name="Google Shape;726;g2e9dc6b246e_0_59"/>
          <p:cNvPicPr preferRelativeResize="0"/>
          <p:nvPr/>
        </p:nvPicPr>
        <p:blipFill>
          <a:blip r:embed="rId3">
            <a:alphaModFix/>
          </a:blip>
          <a:stretch>
            <a:fillRect/>
          </a:stretch>
        </p:blipFill>
        <p:spPr>
          <a:xfrm>
            <a:off x="1881188" y="1193450"/>
            <a:ext cx="5381625" cy="3305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a:p>
            <a:pPr indent="0" lvl="0" marL="0" rtl="0" algn="l">
              <a:lnSpc>
                <a:spcPct val="100000"/>
              </a:lnSpc>
              <a:spcBef>
                <a:spcPts val="0"/>
              </a:spcBef>
              <a:spcAft>
                <a:spcPts val="0"/>
              </a:spcAft>
              <a:buSzPct val="111111"/>
              <a:buNone/>
            </a:pPr>
            <a:r>
              <a:t/>
            </a:r>
            <a:endParaRPr/>
          </a:p>
        </p:txBody>
      </p:sp>
      <p:sp>
        <p:nvSpPr>
          <p:cNvPr id="732" name="Google Shape;73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733" name="Google Shape;733;p23"/>
          <p:cNvSpPr txBox="1"/>
          <p:nvPr/>
        </p:nvSpPr>
        <p:spPr>
          <a:xfrm>
            <a:off x="7431625" y="374210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7</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734" name="Google Shape;734;p23"/>
          <p:cNvPicPr preferRelativeResize="0"/>
          <p:nvPr/>
        </p:nvPicPr>
        <p:blipFill>
          <a:blip r:embed="rId3">
            <a:alphaModFix/>
          </a:blip>
          <a:stretch>
            <a:fillRect/>
          </a:stretch>
        </p:blipFill>
        <p:spPr>
          <a:xfrm>
            <a:off x="1627899" y="1046875"/>
            <a:ext cx="5888211" cy="35718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740" name="Google Shape;74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741" name="Google Shape;741;p24"/>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pic>
        <p:nvPicPr>
          <p:cNvPr id="742" name="Google Shape;742;p24"/>
          <p:cNvPicPr preferRelativeResize="0"/>
          <p:nvPr/>
        </p:nvPicPr>
        <p:blipFill>
          <a:blip r:embed="rId3">
            <a:alphaModFix/>
          </a:blip>
          <a:stretch>
            <a:fillRect/>
          </a:stretch>
        </p:blipFill>
        <p:spPr>
          <a:xfrm>
            <a:off x="2368938" y="1295550"/>
            <a:ext cx="4344913" cy="3367675"/>
          </a:xfrm>
          <a:prstGeom prst="rect">
            <a:avLst/>
          </a:prstGeom>
          <a:noFill/>
          <a:ln>
            <a:noFill/>
          </a:ln>
        </p:spPr>
      </p:pic>
      <p:sp>
        <p:nvSpPr>
          <p:cNvPr id="743" name="Google Shape;743;p24"/>
          <p:cNvSpPr/>
          <p:nvPr/>
        </p:nvSpPr>
        <p:spPr>
          <a:xfrm>
            <a:off x="2813000" y="15231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e810586e8c_0_3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Pré-traitement</a:t>
            </a:r>
            <a:endParaRPr/>
          </a:p>
        </p:txBody>
      </p:sp>
      <p:sp>
        <p:nvSpPr>
          <p:cNvPr id="110" name="Google Shape;110;g2e810586e8c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25"/>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Davies-Bouldin</a:t>
            </a:r>
            <a:endParaRPr/>
          </a:p>
          <a:p>
            <a:pPr indent="0" lvl="0" marL="0" rtl="0" algn="l">
              <a:lnSpc>
                <a:spcPct val="100000"/>
              </a:lnSpc>
              <a:spcBef>
                <a:spcPts val="0"/>
              </a:spcBef>
              <a:spcAft>
                <a:spcPts val="0"/>
              </a:spcAft>
              <a:buSzPct val="111111"/>
              <a:buNone/>
            </a:pPr>
            <a:r>
              <a:t/>
            </a:r>
            <a:endParaRPr/>
          </a:p>
        </p:txBody>
      </p:sp>
      <p:sp>
        <p:nvSpPr>
          <p:cNvPr id="749" name="Google Shape;74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750" name="Google Shape;750;p25"/>
          <p:cNvSpPr txBox="1"/>
          <p:nvPr/>
        </p:nvSpPr>
        <p:spPr>
          <a:xfrm>
            <a:off x="7333200" y="3723850"/>
            <a:ext cx="1688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1</a:t>
            </a:r>
            <a:r>
              <a:rPr lang="fr" sz="1800">
                <a:solidFill>
                  <a:schemeClr val="accent3"/>
                </a:solidFill>
                <a:latin typeface="Proxima Nova"/>
                <a:ea typeface="Proxima Nova"/>
                <a:cs typeface="Proxima Nova"/>
                <a:sym typeface="Proxima Nova"/>
              </a:rPr>
              <a:t>3</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751" name="Google Shape;751;p25"/>
          <p:cNvPicPr preferRelativeResize="0"/>
          <p:nvPr/>
        </p:nvPicPr>
        <p:blipFill>
          <a:blip r:embed="rId3">
            <a:alphaModFix/>
          </a:blip>
          <a:stretch>
            <a:fillRect/>
          </a:stretch>
        </p:blipFill>
        <p:spPr>
          <a:xfrm>
            <a:off x="2278338" y="1118225"/>
            <a:ext cx="4587325" cy="3637375"/>
          </a:xfrm>
          <a:prstGeom prst="rect">
            <a:avLst/>
          </a:prstGeom>
          <a:noFill/>
          <a:ln>
            <a:noFill/>
          </a:ln>
        </p:spPr>
      </p:pic>
      <p:sp>
        <p:nvSpPr>
          <p:cNvPr id="752" name="Google Shape;752;p25"/>
          <p:cNvSpPr/>
          <p:nvPr/>
        </p:nvSpPr>
        <p:spPr>
          <a:xfrm>
            <a:off x="4235925" y="397827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26"/>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Calinski-Harabasz</a:t>
            </a:r>
            <a:endParaRPr/>
          </a:p>
          <a:p>
            <a:pPr indent="0" lvl="0" marL="0" rtl="0" algn="l">
              <a:lnSpc>
                <a:spcPct val="100000"/>
              </a:lnSpc>
              <a:spcBef>
                <a:spcPts val="0"/>
              </a:spcBef>
              <a:spcAft>
                <a:spcPts val="0"/>
              </a:spcAft>
              <a:buSzPct val="111111"/>
              <a:buNone/>
            </a:pPr>
            <a:r>
              <a:t/>
            </a:r>
            <a:endParaRPr/>
          </a:p>
        </p:txBody>
      </p:sp>
      <p:sp>
        <p:nvSpPr>
          <p:cNvPr id="758" name="Google Shape;75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759" name="Google Shape;759;p26"/>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pic>
        <p:nvPicPr>
          <p:cNvPr id="760" name="Google Shape;760;p26"/>
          <p:cNvPicPr preferRelativeResize="0"/>
          <p:nvPr/>
        </p:nvPicPr>
        <p:blipFill>
          <a:blip r:embed="rId3">
            <a:alphaModFix/>
          </a:blip>
          <a:stretch>
            <a:fillRect/>
          </a:stretch>
        </p:blipFill>
        <p:spPr>
          <a:xfrm>
            <a:off x="2499938" y="1340225"/>
            <a:ext cx="4144125" cy="3231126"/>
          </a:xfrm>
          <a:prstGeom prst="rect">
            <a:avLst/>
          </a:prstGeom>
          <a:noFill/>
          <a:ln>
            <a:noFill/>
          </a:ln>
        </p:spPr>
      </p:pic>
      <p:sp>
        <p:nvSpPr>
          <p:cNvPr id="761" name="Google Shape;761;p26"/>
          <p:cNvSpPr/>
          <p:nvPr/>
        </p:nvSpPr>
        <p:spPr>
          <a:xfrm>
            <a:off x="3011275" y="15115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2eb7818220b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67" name="Google Shape;767;g2eb7818220b_0_0"/>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2 clusters</a:t>
            </a:r>
            <a:endParaRPr b="1"/>
          </a:p>
        </p:txBody>
      </p:sp>
      <p:pic>
        <p:nvPicPr>
          <p:cNvPr id="768" name="Google Shape;768;g2eb7818220b_0_0"/>
          <p:cNvPicPr preferRelativeResize="0"/>
          <p:nvPr/>
        </p:nvPicPr>
        <p:blipFill>
          <a:blip r:embed="rId3">
            <a:alphaModFix/>
          </a:blip>
          <a:stretch>
            <a:fillRect/>
          </a:stretch>
        </p:blipFill>
        <p:spPr>
          <a:xfrm>
            <a:off x="175725" y="1455950"/>
            <a:ext cx="4307424" cy="3076725"/>
          </a:xfrm>
          <a:prstGeom prst="rect">
            <a:avLst/>
          </a:prstGeom>
          <a:noFill/>
          <a:ln>
            <a:noFill/>
          </a:ln>
        </p:spPr>
      </p:pic>
      <p:pic>
        <p:nvPicPr>
          <p:cNvPr id="769" name="Google Shape;769;g2eb7818220b_0_0"/>
          <p:cNvPicPr preferRelativeResize="0"/>
          <p:nvPr/>
        </p:nvPicPr>
        <p:blipFill>
          <a:blip r:embed="rId4">
            <a:alphaModFix/>
          </a:blip>
          <a:stretch>
            <a:fillRect/>
          </a:stretch>
        </p:blipFill>
        <p:spPr>
          <a:xfrm>
            <a:off x="4572000" y="1455950"/>
            <a:ext cx="4307425" cy="2755474"/>
          </a:xfrm>
          <a:prstGeom prst="rect">
            <a:avLst/>
          </a:prstGeom>
          <a:noFill/>
          <a:ln>
            <a:noFill/>
          </a:ln>
        </p:spPr>
      </p:pic>
      <p:sp>
        <p:nvSpPr>
          <p:cNvPr id="770" name="Google Shape;770;g2eb7818220b_0_0"/>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70 069.88</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118 915.69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771" name="Google Shape;771;g2eb7818220b_0_0"/>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188 985.56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2eb7818220b_0_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777" name="Google Shape;777;g2eb7818220b_0_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78" name="Google Shape;778;g2eb7818220b_0_35"/>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779" name="Google Shape;779;g2eb7818220b_0_35"/>
          <p:cNvPicPr preferRelativeResize="0"/>
          <p:nvPr/>
        </p:nvPicPr>
        <p:blipFill>
          <a:blip r:embed="rId3">
            <a:alphaModFix/>
          </a:blip>
          <a:stretch>
            <a:fillRect/>
          </a:stretch>
        </p:blipFill>
        <p:spPr>
          <a:xfrm>
            <a:off x="2347913" y="1160275"/>
            <a:ext cx="4448175" cy="32766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eb7818220b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85" name="Google Shape;785;g2eb7818220b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786" name="Google Shape;786;g2eb7818220b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ayant une utilisation plus </a:t>
            </a:r>
            <a:r>
              <a:rPr lang="fr"/>
              <a:t>modérée </a:t>
            </a:r>
            <a:r>
              <a:rPr lang="fr"/>
              <a:t>des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ayant une utilisation plus </a:t>
            </a:r>
            <a:r>
              <a:rPr lang="fr"/>
              <a:t>intensive </a:t>
            </a:r>
            <a:r>
              <a:rPr lang="fr"/>
              <a:t> des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2eb7818220b_0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92" name="Google Shape;792;g2eb7818220b_0_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793" name="Google Shape;793;g2eb7818220b_0_13"/>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794" name="Google Shape;794;g2eb7818220b_0_13"/>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795" name="Google Shape;795;g2eb7818220b_0_13"/>
          <p:cNvPicPr preferRelativeResize="0"/>
          <p:nvPr/>
        </p:nvPicPr>
        <p:blipFill>
          <a:blip r:embed="rId3">
            <a:alphaModFix/>
          </a:blip>
          <a:stretch>
            <a:fillRect/>
          </a:stretch>
        </p:blipFill>
        <p:spPr>
          <a:xfrm>
            <a:off x="1075288" y="1601763"/>
            <a:ext cx="6993425" cy="18915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2eb7818220b_0_21"/>
          <p:cNvSpPr txBox="1"/>
          <p:nvPr>
            <p:ph type="title"/>
          </p:nvPr>
        </p:nvSpPr>
        <p:spPr>
          <a:xfrm>
            <a:off x="311700" y="59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801" name="Google Shape;801;g2eb7818220b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802" name="Google Shape;802;g2eb7818220b_0_21"/>
          <p:cNvPicPr preferRelativeResize="0"/>
          <p:nvPr/>
        </p:nvPicPr>
        <p:blipFill>
          <a:blip r:embed="rId3">
            <a:alphaModFix/>
          </a:blip>
          <a:stretch>
            <a:fillRect/>
          </a:stretch>
        </p:blipFill>
        <p:spPr>
          <a:xfrm>
            <a:off x="54550" y="1261013"/>
            <a:ext cx="4517451" cy="2621443"/>
          </a:xfrm>
          <a:prstGeom prst="rect">
            <a:avLst/>
          </a:prstGeom>
          <a:noFill/>
          <a:ln>
            <a:noFill/>
          </a:ln>
        </p:spPr>
      </p:pic>
      <p:pic>
        <p:nvPicPr>
          <p:cNvPr id="803" name="Google Shape;803;g2eb7818220b_0_21"/>
          <p:cNvPicPr preferRelativeResize="0"/>
          <p:nvPr/>
        </p:nvPicPr>
        <p:blipFill>
          <a:blip r:embed="rId4">
            <a:alphaModFix/>
          </a:blip>
          <a:stretch>
            <a:fillRect/>
          </a:stretch>
        </p:blipFill>
        <p:spPr>
          <a:xfrm>
            <a:off x="4572000" y="1283363"/>
            <a:ext cx="4517451" cy="2576742"/>
          </a:xfrm>
          <a:prstGeom prst="rect">
            <a:avLst/>
          </a:prstGeom>
          <a:noFill/>
          <a:ln>
            <a:noFill/>
          </a:ln>
        </p:spPr>
      </p:pic>
      <p:sp>
        <p:nvSpPr>
          <p:cNvPr id="804" name="Google Shape;804;g2eb7818220b_0_21"/>
          <p:cNvSpPr/>
          <p:nvPr/>
        </p:nvSpPr>
        <p:spPr>
          <a:xfrm rot="2700000">
            <a:off x="5281336" y="343095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05" name="Google Shape;805;g2eb7818220b_0_21"/>
          <p:cNvSpPr/>
          <p:nvPr/>
        </p:nvSpPr>
        <p:spPr>
          <a:xfrm rot="2700000">
            <a:off x="4932211" y="343095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06" name="Google Shape;806;g2eb7818220b_0_21"/>
          <p:cNvSpPr/>
          <p:nvPr/>
        </p:nvSpPr>
        <p:spPr>
          <a:xfrm rot="2700000">
            <a:off x="3195161" y="343095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07" name="Google Shape;807;g2eb7818220b_0_21"/>
          <p:cNvSpPr/>
          <p:nvPr/>
        </p:nvSpPr>
        <p:spPr>
          <a:xfrm rot="2700000">
            <a:off x="2134586" y="343095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08" name="Google Shape;808;g2eb7818220b_0_21"/>
          <p:cNvSpPr/>
          <p:nvPr/>
        </p:nvSpPr>
        <p:spPr>
          <a:xfrm rot="2700000">
            <a:off x="409186" y="34309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09" name="Google Shape;809;g2eb7818220b_0_21"/>
          <p:cNvSpPr/>
          <p:nvPr/>
        </p:nvSpPr>
        <p:spPr>
          <a:xfrm rot="2700000">
            <a:off x="742386" y="34309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10" name="Google Shape;810;g2eb7818220b_0_21"/>
          <p:cNvSpPr/>
          <p:nvPr/>
        </p:nvSpPr>
        <p:spPr>
          <a:xfrm rot="2700000">
            <a:off x="7367511" y="34309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11" name="Google Shape;811;g2eb7818220b_0_21"/>
          <p:cNvSpPr/>
          <p:nvPr/>
        </p:nvSpPr>
        <p:spPr>
          <a:xfrm rot="2700000">
            <a:off x="7036261" y="34309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12" name="Google Shape;812;g2eb7818220b_0_21"/>
          <p:cNvSpPr/>
          <p:nvPr/>
        </p:nvSpPr>
        <p:spPr>
          <a:xfrm rot="2700000">
            <a:off x="1802174" y="34309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13" name="Google Shape;813;g2eb7818220b_0_21"/>
          <p:cNvSpPr/>
          <p:nvPr/>
        </p:nvSpPr>
        <p:spPr>
          <a:xfrm rot="2700000">
            <a:off x="8760486" y="34309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14" name="Google Shape;814;g2eb7818220b_0_21"/>
          <p:cNvSpPr txBox="1"/>
          <p:nvPr/>
        </p:nvSpPr>
        <p:spPr>
          <a:xfrm>
            <a:off x="5151175" y="3960000"/>
            <a:ext cx="3359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A86E8"/>
              </a:buClr>
              <a:buSzPts val="1400"/>
              <a:buFont typeface="Proxima Nova"/>
              <a:buChar char="●"/>
            </a:pPr>
            <a:r>
              <a:rPr lang="fr">
                <a:solidFill>
                  <a:srgbClr val="4A86E8"/>
                </a:solidFill>
                <a:latin typeface="Proxima Nova"/>
                <a:ea typeface="Proxima Nova"/>
                <a:cs typeface="Proxima Nova"/>
                <a:sym typeface="Proxima Nova"/>
              </a:rPr>
              <a:t>Les principaux facteurs de consommation d’énergie du cluster 1 sont la piscine et le jacuzzi (des loisirs)</a:t>
            </a:r>
            <a:endParaRPr sz="1800">
              <a:solidFill>
                <a:schemeClr val="accent3"/>
              </a:solidFill>
              <a:latin typeface="Proxima Nova"/>
              <a:ea typeface="Proxima Nova"/>
              <a:cs typeface="Proxima Nova"/>
              <a:sym typeface="Proxima Nova"/>
            </a:endParaRPr>
          </a:p>
        </p:txBody>
      </p:sp>
      <p:sp>
        <p:nvSpPr>
          <p:cNvPr id="815" name="Google Shape;815;g2eb7818220b_0_21"/>
          <p:cNvSpPr txBox="1"/>
          <p:nvPr/>
        </p:nvSpPr>
        <p:spPr>
          <a:xfrm>
            <a:off x="533975" y="3882450"/>
            <a:ext cx="3558600" cy="104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CC0000"/>
              </a:buClr>
              <a:buSzPts val="1400"/>
              <a:buFont typeface="Proxima Nova"/>
              <a:buChar char="●"/>
            </a:pPr>
            <a:r>
              <a:rPr lang="fr">
                <a:solidFill>
                  <a:srgbClr val="CC0000"/>
                </a:solidFill>
                <a:latin typeface="Proxima Nova"/>
                <a:ea typeface="Proxima Nova"/>
                <a:cs typeface="Proxima Nova"/>
                <a:sym typeface="Proxima Nova"/>
              </a:rPr>
              <a:t>Les principaux facteurs de consommation d’énergie du cluster 0 sont l’électroménager (besoins essentiels d’un logement)</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2ee18b63062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21" name="Google Shape;821;g2ee18b63062_0_36"/>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a:t>
            </a:r>
            <a:r>
              <a:rPr b="1" lang="fr"/>
              <a:t>K-Means</a:t>
            </a:r>
            <a:r>
              <a:rPr lang="fr"/>
              <a:t> et </a:t>
            </a:r>
            <a:r>
              <a:rPr b="1" lang="fr"/>
              <a:t>2 clusters</a:t>
            </a:r>
            <a:endParaRPr b="1"/>
          </a:p>
        </p:txBody>
      </p:sp>
      <p:sp>
        <p:nvSpPr>
          <p:cNvPr id="822" name="Google Shape;822;g2ee18b63062_0_36"/>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177 880.22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47 891.82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823" name="Google Shape;823;g2ee18b63062_0_36"/>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225 772.05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824" name="Google Shape;824;g2ee18b63062_0_36"/>
          <p:cNvPicPr preferRelativeResize="0"/>
          <p:nvPr/>
        </p:nvPicPr>
        <p:blipFill>
          <a:blip r:embed="rId3">
            <a:alphaModFix/>
          </a:blip>
          <a:stretch>
            <a:fillRect/>
          </a:stretch>
        </p:blipFill>
        <p:spPr>
          <a:xfrm>
            <a:off x="4713725" y="1572325"/>
            <a:ext cx="4307424" cy="2805377"/>
          </a:xfrm>
          <a:prstGeom prst="rect">
            <a:avLst/>
          </a:prstGeom>
          <a:noFill/>
          <a:ln>
            <a:noFill/>
          </a:ln>
        </p:spPr>
      </p:pic>
      <p:pic>
        <p:nvPicPr>
          <p:cNvPr id="825" name="Google Shape;825;g2ee18b63062_0_36"/>
          <p:cNvPicPr preferRelativeResize="0"/>
          <p:nvPr/>
        </p:nvPicPr>
        <p:blipFill>
          <a:blip r:embed="rId4">
            <a:alphaModFix/>
          </a:blip>
          <a:stretch>
            <a:fillRect/>
          </a:stretch>
        </p:blipFill>
        <p:spPr>
          <a:xfrm>
            <a:off x="63825" y="1572325"/>
            <a:ext cx="4307425" cy="304508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2ee18b63062_0_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831" name="Google Shape;831;g2ee18b63062_0_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32" name="Google Shape;832;g2ee18b63062_0_45"/>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833" name="Google Shape;833;g2ee18b63062_0_45"/>
          <p:cNvPicPr preferRelativeResize="0"/>
          <p:nvPr/>
        </p:nvPicPr>
        <p:blipFill>
          <a:blip r:embed="rId3">
            <a:alphaModFix/>
          </a:blip>
          <a:stretch>
            <a:fillRect/>
          </a:stretch>
        </p:blipFill>
        <p:spPr>
          <a:xfrm>
            <a:off x="2269100" y="1170125"/>
            <a:ext cx="4605800" cy="33978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2ee18b63062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39" name="Google Shape;839;g2ee18b63062_0_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840" name="Google Shape;840;g2ee18b63062_0_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ayant une utilisation plus modérée des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ayant une utilisation plus intensive  des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Nettoyage des données</a:t>
            </a:r>
            <a:endParaRPr/>
          </a:p>
        </p:txBody>
      </p:sp>
      <p:sp>
        <p:nvSpPr>
          <p:cNvPr id="116" name="Google Shape;116;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Suppression des variables concernant les </a:t>
            </a:r>
            <a:r>
              <a:rPr b="1" lang="fr"/>
              <a:t>énergies autres que l’électricité</a:t>
            </a:r>
            <a:r>
              <a:rPr lang="fr"/>
              <a:t> (fuel, gaz naturel, propane, bois…).</a:t>
            </a:r>
            <a:endParaRPr/>
          </a:p>
          <a:p>
            <a:pPr indent="0" lvl="0" marL="457200" rtl="0" algn="l">
              <a:lnSpc>
                <a:spcPct val="115000"/>
              </a:lnSpc>
              <a:spcBef>
                <a:spcPts val="0"/>
              </a:spcBef>
              <a:spcAft>
                <a:spcPts val="0"/>
              </a:spcAft>
              <a:buSzPts val="1800"/>
              <a:buNone/>
            </a:pPr>
            <a:r>
              <a:rPr lang="fr"/>
              <a:t>Cette suppression concerne 117 variables.</a:t>
            </a:r>
            <a:r>
              <a:rPr lang="fr">
                <a:solidFill>
                  <a:schemeClr val="dk2"/>
                </a:solidFill>
              </a:rPr>
              <a:t> Il reste </a:t>
            </a:r>
            <a:r>
              <a:rPr b="1" lang="fr">
                <a:solidFill>
                  <a:schemeClr val="dk2"/>
                </a:solidFill>
              </a:rPr>
              <a:t>682 variables</a:t>
            </a:r>
            <a:r>
              <a:rPr lang="fr">
                <a:solidFill>
                  <a:schemeClr val="dk2"/>
                </a:solidFill>
              </a:rPr>
              <a:t>.</a:t>
            </a:r>
            <a:endParaRPr>
              <a:solidFill>
                <a:schemeClr val="dk2"/>
              </a:solidFill>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Suppression des variables qui concerne les variables indicateurs d’imputation pour d’autres variables et de calibration pour l’analyse de l’EIA</a:t>
            </a:r>
            <a:endParaRPr/>
          </a:p>
          <a:p>
            <a:pPr indent="0" lvl="0" marL="457200" rtl="0" algn="l">
              <a:lnSpc>
                <a:spcPct val="115000"/>
              </a:lnSpc>
              <a:spcBef>
                <a:spcPts val="0"/>
              </a:spcBef>
              <a:spcAft>
                <a:spcPts val="0"/>
              </a:spcAft>
              <a:buSzPts val="1800"/>
              <a:buNone/>
            </a:pPr>
            <a:r>
              <a:rPr lang="fr"/>
              <a:t>Cette suppression concerne 407 variables. </a:t>
            </a:r>
            <a:r>
              <a:rPr lang="fr">
                <a:solidFill>
                  <a:schemeClr val="dk2"/>
                </a:solidFill>
              </a:rPr>
              <a:t>Il reste </a:t>
            </a:r>
            <a:r>
              <a:rPr b="1" lang="fr">
                <a:solidFill>
                  <a:schemeClr val="dk2"/>
                </a:solidFill>
              </a:rPr>
              <a:t>275 variables</a:t>
            </a:r>
            <a:r>
              <a:rPr lang="fr">
                <a:solidFill>
                  <a:schemeClr val="dk2"/>
                </a:solidFill>
              </a:rPr>
              <a:t>.</a:t>
            </a:r>
            <a:endParaRPr>
              <a:solidFill>
                <a:schemeClr val="dk2"/>
              </a:solidFill>
            </a:endParaRPr>
          </a:p>
          <a:p>
            <a:pPr indent="0" lvl="0" marL="45720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sp>
        <p:nvSpPr>
          <p:cNvPr id="117" name="Google Shape;11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2ee18b63062_0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46" name="Google Shape;846;g2ee18b63062_0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847" name="Google Shape;847;g2ee18b63062_0_58"/>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848" name="Google Shape;848;g2ee18b63062_0_58"/>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849" name="Google Shape;849;g2ee18b63062_0_58"/>
          <p:cNvPicPr preferRelativeResize="0"/>
          <p:nvPr/>
        </p:nvPicPr>
        <p:blipFill>
          <a:blip r:embed="rId3">
            <a:alphaModFix/>
          </a:blip>
          <a:stretch>
            <a:fillRect/>
          </a:stretch>
        </p:blipFill>
        <p:spPr>
          <a:xfrm>
            <a:off x="1335975" y="1700188"/>
            <a:ext cx="6472050" cy="1694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2ee18b63062_0_66"/>
          <p:cNvSpPr txBox="1"/>
          <p:nvPr>
            <p:ph type="title"/>
          </p:nvPr>
        </p:nvSpPr>
        <p:spPr>
          <a:xfrm>
            <a:off x="311700" y="59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855" name="Google Shape;855;g2ee18b63062_0_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856" name="Google Shape;856;g2ee18b63062_0_66"/>
          <p:cNvPicPr preferRelativeResize="0"/>
          <p:nvPr/>
        </p:nvPicPr>
        <p:blipFill>
          <a:blip r:embed="rId3">
            <a:alphaModFix/>
          </a:blip>
          <a:stretch>
            <a:fillRect/>
          </a:stretch>
        </p:blipFill>
        <p:spPr>
          <a:xfrm>
            <a:off x="0" y="1145550"/>
            <a:ext cx="4502274" cy="2541674"/>
          </a:xfrm>
          <a:prstGeom prst="rect">
            <a:avLst/>
          </a:prstGeom>
          <a:noFill/>
          <a:ln>
            <a:noFill/>
          </a:ln>
        </p:spPr>
      </p:pic>
      <p:pic>
        <p:nvPicPr>
          <p:cNvPr id="857" name="Google Shape;857;g2ee18b63062_0_66"/>
          <p:cNvPicPr preferRelativeResize="0"/>
          <p:nvPr/>
        </p:nvPicPr>
        <p:blipFill>
          <a:blip r:embed="rId4">
            <a:alphaModFix/>
          </a:blip>
          <a:stretch>
            <a:fillRect/>
          </a:stretch>
        </p:blipFill>
        <p:spPr>
          <a:xfrm>
            <a:off x="4641725" y="1128850"/>
            <a:ext cx="4502275" cy="257505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g2ee996b864d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63" name="Google Shape;863;g2ee996b864d_0_23"/>
          <p:cNvSpPr txBox="1"/>
          <p:nvPr>
            <p:ph type="title"/>
          </p:nvPr>
        </p:nvSpPr>
        <p:spPr>
          <a:xfrm>
            <a:off x="311700" y="240925"/>
            <a:ext cx="8520600" cy="6459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07"/>
              <a:buNone/>
            </a:pPr>
            <a:r>
              <a:rPr lang="fr"/>
              <a:t>Différence entre </a:t>
            </a:r>
            <a:r>
              <a:rPr b="1" lang="fr"/>
              <a:t>K-Means </a:t>
            </a:r>
            <a:r>
              <a:rPr lang="fr"/>
              <a:t>et </a:t>
            </a:r>
            <a:r>
              <a:rPr b="1" lang="fr"/>
              <a:t>Kernel K-Means</a:t>
            </a:r>
            <a:endParaRPr b="1"/>
          </a:p>
          <a:p>
            <a:pPr indent="0" lvl="0" marL="0" rtl="0" algn="ctr">
              <a:lnSpc>
                <a:spcPct val="100000"/>
              </a:lnSpc>
              <a:spcBef>
                <a:spcPts val="0"/>
              </a:spcBef>
              <a:spcAft>
                <a:spcPts val="0"/>
              </a:spcAft>
              <a:buSzPct val="111107"/>
              <a:buNone/>
            </a:pPr>
            <a:r>
              <a:rPr lang="fr"/>
              <a:t>avec </a:t>
            </a:r>
            <a:r>
              <a:rPr b="1" lang="fr"/>
              <a:t>2 clusters</a:t>
            </a:r>
            <a:endParaRPr b="1"/>
          </a:p>
        </p:txBody>
      </p:sp>
      <p:pic>
        <p:nvPicPr>
          <p:cNvPr id="864" name="Google Shape;864;g2ee996b864d_0_23"/>
          <p:cNvPicPr preferRelativeResize="0"/>
          <p:nvPr/>
        </p:nvPicPr>
        <p:blipFill>
          <a:blip r:embed="rId3">
            <a:alphaModFix/>
          </a:blip>
          <a:stretch>
            <a:fillRect/>
          </a:stretch>
        </p:blipFill>
        <p:spPr>
          <a:xfrm>
            <a:off x="182100" y="1332838"/>
            <a:ext cx="4307424" cy="3076725"/>
          </a:xfrm>
          <a:prstGeom prst="rect">
            <a:avLst/>
          </a:prstGeom>
          <a:noFill/>
          <a:ln>
            <a:noFill/>
          </a:ln>
        </p:spPr>
      </p:pic>
      <p:sp>
        <p:nvSpPr>
          <p:cNvPr id="865" name="Google Shape;865;g2ee996b864d_0_23"/>
          <p:cNvSpPr txBox="1"/>
          <p:nvPr/>
        </p:nvSpPr>
        <p:spPr>
          <a:xfrm>
            <a:off x="311700" y="4398625"/>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70 069.88</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118 915.69</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866" name="Google Shape;866;g2ee996b864d_0_23"/>
          <p:cNvSpPr txBox="1"/>
          <p:nvPr/>
        </p:nvSpPr>
        <p:spPr>
          <a:xfrm>
            <a:off x="2434500" y="4518175"/>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188 985.56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867" name="Google Shape;867;g2ee996b864d_0_23"/>
          <p:cNvPicPr preferRelativeResize="0"/>
          <p:nvPr/>
        </p:nvPicPr>
        <p:blipFill>
          <a:blip r:embed="rId4">
            <a:alphaModFix/>
          </a:blip>
          <a:stretch>
            <a:fillRect/>
          </a:stretch>
        </p:blipFill>
        <p:spPr>
          <a:xfrm>
            <a:off x="4660750" y="1348675"/>
            <a:ext cx="4307425" cy="3045086"/>
          </a:xfrm>
          <a:prstGeom prst="rect">
            <a:avLst/>
          </a:prstGeom>
          <a:noFill/>
          <a:ln>
            <a:noFill/>
          </a:ln>
        </p:spPr>
      </p:pic>
      <p:sp>
        <p:nvSpPr>
          <p:cNvPr id="868" name="Google Shape;868;g2ee996b864d_0_23"/>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177 880.22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 47 891.82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869" name="Google Shape;869;g2ee996b864d_0_23"/>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 225 772.05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2ee18b63062_0_2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75" name="Google Shape;875;g2ee18b63062_0_256"/>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7 clusters</a:t>
            </a:r>
            <a:endParaRPr b="1"/>
          </a:p>
        </p:txBody>
      </p:sp>
      <p:pic>
        <p:nvPicPr>
          <p:cNvPr id="876" name="Google Shape;876;g2ee18b63062_0_256"/>
          <p:cNvPicPr preferRelativeResize="0"/>
          <p:nvPr/>
        </p:nvPicPr>
        <p:blipFill>
          <a:blip r:embed="rId3">
            <a:alphaModFix/>
          </a:blip>
          <a:stretch>
            <a:fillRect/>
          </a:stretch>
        </p:blipFill>
        <p:spPr>
          <a:xfrm>
            <a:off x="4643250" y="1290541"/>
            <a:ext cx="4449150" cy="2882384"/>
          </a:xfrm>
          <a:prstGeom prst="rect">
            <a:avLst/>
          </a:prstGeom>
          <a:noFill/>
          <a:ln>
            <a:noFill/>
          </a:ln>
        </p:spPr>
      </p:pic>
      <p:sp>
        <p:nvSpPr>
          <p:cNvPr id="877" name="Google Shape;877;g2ee18b63062_0_256"/>
          <p:cNvSpPr txBox="1"/>
          <p:nvPr/>
        </p:nvSpPr>
        <p:spPr>
          <a:xfrm>
            <a:off x="398625" y="4373000"/>
            <a:ext cx="23451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Valeurs d’inertie des clusters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0 : 21 114.42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1 </a:t>
            </a:r>
            <a:r>
              <a:rPr lang="fr" sz="1000">
                <a:solidFill>
                  <a:schemeClr val="accent3"/>
                </a:solidFill>
                <a:latin typeface="Proxima Nova"/>
                <a:ea typeface="Proxima Nova"/>
                <a:cs typeface="Proxima Nova"/>
                <a:sym typeface="Proxima Nova"/>
              </a:rPr>
              <a:t>;</a:t>
            </a:r>
            <a:r>
              <a:rPr lang="fr" sz="1000">
                <a:solidFill>
                  <a:schemeClr val="accent3"/>
                </a:solidFill>
                <a:latin typeface="Proxima Nova"/>
                <a:ea typeface="Proxima Nova"/>
                <a:cs typeface="Proxima Nova"/>
                <a:sym typeface="Proxima Nova"/>
              </a:rPr>
              <a:t>: 25 031.02</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sp>
        <p:nvSpPr>
          <p:cNvPr id="878" name="Google Shape;878;g2ee18b63062_0_256"/>
          <p:cNvSpPr txBox="1"/>
          <p:nvPr/>
        </p:nvSpPr>
        <p:spPr>
          <a:xfrm>
            <a:off x="2802600" y="4352150"/>
            <a:ext cx="220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13 732.36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3 : 11 255.06</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4 : 33 306.72</a:t>
            </a:r>
            <a:endParaRPr sz="1800">
              <a:solidFill>
                <a:schemeClr val="accent3"/>
              </a:solidFill>
              <a:latin typeface="Proxima Nova"/>
              <a:ea typeface="Proxima Nova"/>
              <a:cs typeface="Proxima Nova"/>
              <a:sym typeface="Proxima Nova"/>
            </a:endParaRPr>
          </a:p>
        </p:txBody>
      </p:sp>
      <p:sp>
        <p:nvSpPr>
          <p:cNvPr id="879" name="Google Shape;879;g2ee18b63062_0_256"/>
          <p:cNvSpPr txBox="1"/>
          <p:nvPr/>
        </p:nvSpPr>
        <p:spPr>
          <a:xfrm>
            <a:off x="5509575" y="4352150"/>
            <a:ext cx="246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5 : 20 536.05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6 : 7 884.17</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Inertie totale des clusters: 132 859.80</a:t>
            </a:r>
            <a:endParaRPr sz="1000">
              <a:solidFill>
                <a:schemeClr val="accent3"/>
              </a:solidFill>
              <a:latin typeface="Proxima Nova"/>
              <a:ea typeface="Proxima Nova"/>
              <a:cs typeface="Proxima Nova"/>
              <a:sym typeface="Proxima Nova"/>
            </a:endParaRPr>
          </a:p>
        </p:txBody>
      </p:sp>
      <p:pic>
        <p:nvPicPr>
          <p:cNvPr id="880" name="Google Shape;880;g2ee18b63062_0_256"/>
          <p:cNvPicPr preferRelativeResize="0"/>
          <p:nvPr/>
        </p:nvPicPr>
        <p:blipFill>
          <a:blip r:embed="rId4">
            <a:alphaModFix/>
          </a:blip>
          <a:stretch>
            <a:fillRect/>
          </a:stretch>
        </p:blipFill>
        <p:spPr>
          <a:xfrm>
            <a:off x="66150" y="1160650"/>
            <a:ext cx="4449150" cy="31421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g2ee18b63062_0_2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886" name="Google Shape;886;g2ee18b63062_0_2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887" name="Google Shape;887;g2ee18b63062_0_266"/>
          <p:cNvPicPr preferRelativeResize="0"/>
          <p:nvPr/>
        </p:nvPicPr>
        <p:blipFill>
          <a:blip r:embed="rId3">
            <a:alphaModFix/>
          </a:blip>
          <a:stretch>
            <a:fillRect/>
          </a:stretch>
        </p:blipFill>
        <p:spPr>
          <a:xfrm>
            <a:off x="1406350" y="1160275"/>
            <a:ext cx="6331300" cy="3545125"/>
          </a:xfrm>
          <a:prstGeom prst="rect">
            <a:avLst/>
          </a:prstGeom>
          <a:noFill/>
          <a:ln>
            <a:noFill/>
          </a:ln>
        </p:spPr>
      </p:pic>
      <p:sp>
        <p:nvSpPr>
          <p:cNvPr id="888" name="Google Shape;888;g2ee18b63062_0_266"/>
          <p:cNvSpPr txBox="1"/>
          <p:nvPr/>
        </p:nvSpPr>
        <p:spPr>
          <a:xfrm>
            <a:off x="0" y="3118100"/>
            <a:ext cx="1299000" cy="158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9900"/>
                </a:solidFill>
                <a:latin typeface="Proxima Nova"/>
                <a:ea typeface="Proxima Nova"/>
                <a:cs typeface="Proxima Nova"/>
                <a:sym typeface="Proxima Nova"/>
              </a:rPr>
              <a:t>*Valeur très élevée</a:t>
            </a:r>
            <a:endParaRPr b="0" i="0" sz="1200" u="none" cap="none" strike="noStrike">
              <a:solidFill>
                <a:srgbClr val="FF99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2ee18b63062_0_2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94" name="Google Shape;894;g2ee18b63062_0_2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7 clusters</a:t>
            </a:r>
            <a:endParaRPr/>
          </a:p>
        </p:txBody>
      </p:sp>
      <p:sp>
        <p:nvSpPr>
          <p:cNvPr id="895" name="Google Shape;895;g2ee18b63062_0_2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utilisant tout de manière modérée</a:t>
            </a:r>
            <a:endParaRPr/>
          </a:p>
          <a:p>
            <a:pPr indent="-342900" lvl="0" marL="457200" rtl="0" algn="l">
              <a:lnSpc>
                <a:spcPct val="115000"/>
              </a:lnSpc>
              <a:spcBef>
                <a:spcPts val="0"/>
              </a:spcBef>
              <a:spcAft>
                <a:spcPts val="0"/>
              </a:spcAft>
              <a:buSzPts val="1800"/>
              <a:buChar char="●"/>
            </a:pPr>
            <a:r>
              <a:rPr lang="fr"/>
              <a:t>Cluster 1 : Les ménages utilisant beaucoup les lumières</a:t>
            </a:r>
            <a:endParaRPr/>
          </a:p>
          <a:p>
            <a:pPr indent="-342900" lvl="0" marL="457200" rtl="0" algn="l">
              <a:lnSpc>
                <a:spcPct val="115000"/>
              </a:lnSpc>
              <a:spcBef>
                <a:spcPts val="0"/>
              </a:spcBef>
              <a:spcAft>
                <a:spcPts val="0"/>
              </a:spcAft>
              <a:buSzPts val="1800"/>
              <a:buChar char="●"/>
            </a:pPr>
            <a:r>
              <a:rPr lang="fr"/>
              <a:t>Cluster 2 : Les ménages utilisant beaucoup les appareils de cuisine</a:t>
            </a:r>
            <a:endParaRPr/>
          </a:p>
          <a:p>
            <a:pPr indent="-342900" lvl="0" marL="457200" rtl="0" algn="l">
              <a:lnSpc>
                <a:spcPct val="115000"/>
              </a:lnSpc>
              <a:spcBef>
                <a:spcPts val="0"/>
              </a:spcBef>
              <a:spcAft>
                <a:spcPts val="0"/>
              </a:spcAft>
              <a:buSzPts val="1800"/>
              <a:buChar char="●"/>
            </a:pPr>
            <a:r>
              <a:rPr lang="fr"/>
              <a:t>Cluster 3 : Les ménages utilisant intensivement la piscine et beaucoup le jacuzzi</a:t>
            </a:r>
            <a:endParaRPr/>
          </a:p>
          <a:p>
            <a:pPr indent="-342900" lvl="0" marL="457200" rtl="0" algn="l">
              <a:lnSpc>
                <a:spcPct val="115000"/>
              </a:lnSpc>
              <a:spcBef>
                <a:spcPts val="0"/>
              </a:spcBef>
              <a:spcAft>
                <a:spcPts val="0"/>
              </a:spcAft>
              <a:buSzPts val="1800"/>
              <a:buChar char="●"/>
            </a:pPr>
            <a:r>
              <a:rPr lang="fr"/>
              <a:t>Cluster 4 : Les ménages utilisant peu la piscine, le jacuzzi et les appareils de cuisine</a:t>
            </a:r>
            <a:endParaRPr/>
          </a:p>
          <a:p>
            <a:pPr indent="-342900" lvl="0" marL="457200" rtl="0" algn="l">
              <a:lnSpc>
                <a:spcPct val="115000"/>
              </a:lnSpc>
              <a:spcBef>
                <a:spcPts val="0"/>
              </a:spcBef>
              <a:spcAft>
                <a:spcPts val="0"/>
              </a:spcAft>
              <a:buSzPts val="1800"/>
              <a:buChar char="●"/>
            </a:pPr>
            <a:r>
              <a:rPr lang="fr"/>
              <a:t>Cluster 5 : Les ménages utilisant beaucoup l’électroménager et la télévision</a:t>
            </a:r>
            <a:endParaRPr/>
          </a:p>
          <a:p>
            <a:pPr indent="-342900" lvl="0" marL="457200" rtl="0" algn="l">
              <a:lnSpc>
                <a:spcPct val="115000"/>
              </a:lnSpc>
              <a:spcBef>
                <a:spcPts val="0"/>
              </a:spcBef>
              <a:spcAft>
                <a:spcPts val="0"/>
              </a:spcAft>
              <a:buSzPts val="1800"/>
              <a:buChar char="●"/>
            </a:pPr>
            <a:r>
              <a:rPr lang="fr"/>
              <a:t>Cluster 6 : Les ménages utilisant intensivement le jacuzzi, beaucoup la piscine et les lumières et peu la télévision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2ee18b63062_0_2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01" name="Google Shape;901;g2ee18b63062_0_2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902" name="Google Shape;902;g2ee18b63062_0_279"/>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7</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903" name="Google Shape;903;g2ee18b63062_0_279"/>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904" name="Google Shape;904;g2ee18b63062_0_279"/>
          <p:cNvPicPr preferRelativeResize="0"/>
          <p:nvPr/>
        </p:nvPicPr>
        <p:blipFill>
          <a:blip r:embed="rId3">
            <a:alphaModFix/>
          </a:blip>
          <a:stretch>
            <a:fillRect/>
          </a:stretch>
        </p:blipFill>
        <p:spPr>
          <a:xfrm>
            <a:off x="2396888" y="1217938"/>
            <a:ext cx="4350225" cy="2560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ee18b63062_0_28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10" name="Google Shape;910;g2ee18b63062_0_2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11" name="Google Shape;911;g2ee18b63062_0_287"/>
          <p:cNvPicPr preferRelativeResize="0"/>
          <p:nvPr/>
        </p:nvPicPr>
        <p:blipFill>
          <a:blip r:embed="rId3">
            <a:alphaModFix/>
          </a:blip>
          <a:stretch>
            <a:fillRect/>
          </a:stretch>
        </p:blipFill>
        <p:spPr>
          <a:xfrm>
            <a:off x="137850" y="690138"/>
            <a:ext cx="3737800" cy="2119750"/>
          </a:xfrm>
          <a:prstGeom prst="rect">
            <a:avLst/>
          </a:prstGeom>
          <a:noFill/>
          <a:ln>
            <a:noFill/>
          </a:ln>
        </p:spPr>
      </p:pic>
      <p:pic>
        <p:nvPicPr>
          <p:cNvPr id="912" name="Google Shape;912;g2ee18b63062_0_287"/>
          <p:cNvPicPr preferRelativeResize="0"/>
          <p:nvPr/>
        </p:nvPicPr>
        <p:blipFill>
          <a:blip r:embed="rId4">
            <a:alphaModFix/>
          </a:blip>
          <a:stretch>
            <a:fillRect/>
          </a:stretch>
        </p:blipFill>
        <p:spPr>
          <a:xfrm>
            <a:off x="4345850" y="662850"/>
            <a:ext cx="3821274" cy="2174325"/>
          </a:xfrm>
          <a:prstGeom prst="rect">
            <a:avLst/>
          </a:prstGeom>
          <a:noFill/>
          <a:ln>
            <a:noFill/>
          </a:ln>
        </p:spPr>
      </p:pic>
      <p:pic>
        <p:nvPicPr>
          <p:cNvPr id="913" name="Google Shape;913;g2ee18b63062_0_287"/>
          <p:cNvPicPr preferRelativeResize="0"/>
          <p:nvPr/>
        </p:nvPicPr>
        <p:blipFill>
          <a:blip r:embed="rId5">
            <a:alphaModFix/>
          </a:blip>
          <a:stretch>
            <a:fillRect/>
          </a:stretch>
        </p:blipFill>
        <p:spPr>
          <a:xfrm>
            <a:off x="96113" y="2841987"/>
            <a:ext cx="3821274" cy="2173070"/>
          </a:xfrm>
          <a:prstGeom prst="rect">
            <a:avLst/>
          </a:prstGeom>
          <a:noFill/>
          <a:ln>
            <a:noFill/>
          </a:ln>
        </p:spPr>
      </p:pic>
      <p:pic>
        <p:nvPicPr>
          <p:cNvPr id="914" name="Google Shape;914;g2ee18b63062_0_287"/>
          <p:cNvPicPr preferRelativeResize="0"/>
          <p:nvPr/>
        </p:nvPicPr>
        <p:blipFill>
          <a:blip r:embed="rId6">
            <a:alphaModFix/>
          </a:blip>
          <a:stretch>
            <a:fillRect/>
          </a:stretch>
        </p:blipFill>
        <p:spPr>
          <a:xfrm>
            <a:off x="4345862" y="2840363"/>
            <a:ext cx="3821251" cy="2176298"/>
          </a:xfrm>
          <a:prstGeom prst="rect">
            <a:avLst/>
          </a:prstGeom>
          <a:noFill/>
          <a:ln>
            <a:noFill/>
          </a:ln>
        </p:spPr>
      </p:pic>
      <p:sp>
        <p:nvSpPr>
          <p:cNvPr id="915" name="Google Shape;915;g2ee18b63062_0_287"/>
          <p:cNvSpPr/>
          <p:nvPr/>
        </p:nvSpPr>
        <p:spPr>
          <a:xfrm rot="5400000">
            <a:off x="7210424" y="2097700"/>
            <a:ext cx="402600" cy="1199100"/>
          </a:xfrm>
          <a:prstGeom prst="ellipse">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16" name="Google Shape;916;g2ee18b63062_0_287"/>
          <p:cNvSpPr/>
          <p:nvPr/>
        </p:nvSpPr>
        <p:spPr>
          <a:xfrm rot="2700000">
            <a:off x="362164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g2ee18b63062_0_29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22" name="Google Shape;922;g2ee18b63062_0_2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23" name="Google Shape;923;g2ee18b63062_0_298"/>
          <p:cNvPicPr preferRelativeResize="0"/>
          <p:nvPr/>
        </p:nvPicPr>
        <p:blipFill>
          <a:blip r:embed="rId3">
            <a:alphaModFix/>
          </a:blip>
          <a:stretch>
            <a:fillRect/>
          </a:stretch>
        </p:blipFill>
        <p:spPr>
          <a:xfrm>
            <a:off x="260738" y="580562"/>
            <a:ext cx="3839750" cy="2167678"/>
          </a:xfrm>
          <a:prstGeom prst="rect">
            <a:avLst/>
          </a:prstGeom>
          <a:noFill/>
          <a:ln>
            <a:noFill/>
          </a:ln>
        </p:spPr>
      </p:pic>
      <p:pic>
        <p:nvPicPr>
          <p:cNvPr id="924" name="Google Shape;924;g2ee18b63062_0_298"/>
          <p:cNvPicPr preferRelativeResize="0"/>
          <p:nvPr/>
        </p:nvPicPr>
        <p:blipFill>
          <a:blip r:embed="rId4">
            <a:alphaModFix/>
          </a:blip>
          <a:stretch>
            <a:fillRect/>
          </a:stretch>
        </p:blipFill>
        <p:spPr>
          <a:xfrm>
            <a:off x="4380111" y="572713"/>
            <a:ext cx="3854723" cy="2183400"/>
          </a:xfrm>
          <a:prstGeom prst="rect">
            <a:avLst/>
          </a:prstGeom>
          <a:noFill/>
          <a:ln>
            <a:noFill/>
          </a:ln>
        </p:spPr>
      </p:pic>
      <p:pic>
        <p:nvPicPr>
          <p:cNvPr id="925" name="Google Shape;925;g2ee18b63062_0_298"/>
          <p:cNvPicPr preferRelativeResize="0"/>
          <p:nvPr/>
        </p:nvPicPr>
        <p:blipFill>
          <a:blip r:embed="rId5">
            <a:alphaModFix/>
          </a:blip>
          <a:stretch>
            <a:fillRect/>
          </a:stretch>
        </p:blipFill>
        <p:spPr>
          <a:xfrm>
            <a:off x="2652138" y="2831750"/>
            <a:ext cx="3839725" cy="218482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g2ec2d5219ed_0_486"/>
          <p:cNvSpPr txBox="1"/>
          <p:nvPr>
            <p:ph type="title"/>
          </p:nvPr>
        </p:nvSpPr>
        <p:spPr>
          <a:xfrm>
            <a:off x="311700" y="218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Remarques</a:t>
            </a:r>
            <a:endParaRPr/>
          </a:p>
        </p:txBody>
      </p:sp>
      <p:sp>
        <p:nvSpPr>
          <p:cNvPr id="931" name="Google Shape;931;g2ec2d5219ed_0_486"/>
          <p:cNvSpPr txBox="1"/>
          <p:nvPr>
            <p:ph idx="1" type="body"/>
          </p:nvPr>
        </p:nvSpPr>
        <p:spPr>
          <a:xfrm>
            <a:off x="311700" y="791325"/>
            <a:ext cx="8520600" cy="41208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fr"/>
              <a:t>La </a:t>
            </a:r>
            <a:r>
              <a:rPr b="1" lang="fr"/>
              <a:t>piscine </a:t>
            </a:r>
            <a:r>
              <a:rPr lang="fr"/>
              <a:t>est le facteur de consommation d’énergie </a:t>
            </a:r>
            <a:r>
              <a:rPr b="1" lang="fr"/>
              <a:t>le plus important</a:t>
            </a:r>
            <a:r>
              <a:rPr lang="fr"/>
              <a:t> car : </a:t>
            </a:r>
            <a:endParaRPr/>
          </a:p>
          <a:p>
            <a:pPr indent="-317500" lvl="1" marL="914400" rtl="0" algn="l">
              <a:lnSpc>
                <a:spcPct val="115000"/>
              </a:lnSpc>
              <a:spcBef>
                <a:spcPts val="0"/>
              </a:spcBef>
              <a:spcAft>
                <a:spcPts val="0"/>
              </a:spcAft>
              <a:buSzPts val="1400"/>
              <a:buChar char="○"/>
            </a:pPr>
            <a:r>
              <a:rPr lang="fr"/>
              <a:t>Le cluster 3 est plus énergivore que les autres clusters</a:t>
            </a:r>
            <a:endParaRPr/>
          </a:p>
          <a:p>
            <a:pPr indent="-317500" lvl="1" marL="914400" rtl="0" algn="l">
              <a:lnSpc>
                <a:spcPct val="115000"/>
              </a:lnSpc>
              <a:spcBef>
                <a:spcPts val="0"/>
              </a:spcBef>
              <a:spcAft>
                <a:spcPts val="0"/>
              </a:spcAft>
              <a:buSzPts val="1400"/>
              <a:buChar char="○"/>
            </a:pPr>
            <a:r>
              <a:rPr lang="fr"/>
              <a:t>La piscine est souvent le facteur ayant la plus forte corrélation avec la consommation d’énergie</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L’utilisation des </a:t>
            </a:r>
            <a:r>
              <a:rPr b="1" lang="fr"/>
              <a:t>lumières et du four </a:t>
            </a:r>
            <a:r>
              <a:rPr lang="fr"/>
              <a:t>sont des </a:t>
            </a:r>
            <a:r>
              <a:rPr lang="fr"/>
              <a:t>facteurs de consommation d’énergie </a:t>
            </a:r>
            <a:r>
              <a:rPr b="1" lang="fr"/>
              <a:t>peu importants </a:t>
            </a:r>
            <a:r>
              <a:rPr lang="fr"/>
              <a:t>car : </a:t>
            </a:r>
            <a:endParaRPr/>
          </a:p>
          <a:p>
            <a:pPr indent="-342900" lvl="1" marL="914400" rtl="0" algn="l">
              <a:lnSpc>
                <a:spcPct val="115000"/>
              </a:lnSpc>
              <a:spcBef>
                <a:spcPts val="0"/>
              </a:spcBef>
              <a:spcAft>
                <a:spcPts val="0"/>
              </a:spcAft>
              <a:buSzPts val="1800"/>
              <a:buChar char="○"/>
            </a:pPr>
            <a:r>
              <a:rPr lang="fr"/>
              <a:t>Bien qu’étant très utilisé dans le cluster 1, les lumières sont des facteurs faiblement corrélés avec la consommation d’énergie</a:t>
            </a:r>
            <a:endParaRPr/>
          </a:p>
          <a:p>
            <a:pPr indent="-317500" lvl="1" marL="914400" rtl="0" algn="l">
              <a:lnSpc>
                <a:spcPct val="115000"/>
              </a:lnSpc>
              <a:spcBef>
                <a:spcPts val="0"/>
              </a:spcBef>
              <a:spcAft>
                <a:spcPts val="0"/>
              </a:spcAft>
              <a:buSzPts val="1400"/>
              <a:buChar char="○"/>
            </a:pPr>
            <a:r>
              <a:rPr lang="fr"/>
              <a:t>De même pour le cluster 2 avec le four</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L’utilisation </a:t>
            </a:r>
            <a:r>
              <a:rPr b="1" lang="fr"/>
              <a:t>des appareils électroménagers </a:t>
            </a:r>
            <a:r>
              <a:rPr lang="fr"/>
              <a:t>sont des</a:t>
            </a:r>
            <a:r>
              <a:rPr lang="fr"/>
              <a:t> facteurs de consommation d’énergie</a:t>
            </a:r>
            <a:r>
              <a:rPr b="1" lang="fr"/>
              <a:t> plus important que le four</a:t>
            </a:r>
            <a:r>
              <a:rPr lang="fr"/>
              <a:t> car : </a:t>
            </a:r>
            <a:endParaRPr/>
          </a:p>
          <a:p>
            <a:pPr indent="-317500" lvl="1" marL="914400" rtl="0" algn="l">
              <a:lnSpc>
                <a:spcPct val="115000"/>
              </a:lnSpc>
              <a:spcBef>
                <a:spcPts val="0"/>
              </a:spcBef>
              <a:spcAft>
                <a:spcPts val="0"/>
              </a:spcAft>
              <a:buSzPts val="1400"/>
              <a:buChar char="○"/>
            </a:pPr>
            <a:r>
              <a:rPr lang="fr"/>
              <a:t>Les clusters 5 et 2 ont des comportements équivalents</a:t>
            </a:r>
            <a:endParaRPr/>
          </a:p>
          <a:p>
            <a:pPr indent="-317500" lvl="1" marL="914400" rtl="0" algn="l">
              <a:lnSpc>
                <a:spcPct val="115000"/>
              </a:lnSpc>
              <a:spcBef>
                <a:spcPts val="0"/>
              </a:spcBef>
              <a:spcAft>
                <a:spcPts val="0"/>
              </a:spcAft>
              <a:buSzPts val="1400"/>
              <a:buChar char="○"/>
            </a:pPr>
            <a:r>
              <a:rPr lang="fr"/>
              <a:t>Le cluster 5 a une utilisation plus intensive des appareils électroménagers</a:t>
            </a:r>
            <a:endParaRPr/>
          </a:p>
          <a:p>
            <a:pPr indent="-317500" lvl="1" marL="914400" rtl="0" algn="l">
              <a:lnSpc>
                <a:spcPct val="115000"/>
              </a:lnSpc>
              <a:spcBef>
                <a:spcPts val="0"/>
              </a:spcBef>
              <a:spcAft>
                <a:spcPts val="0"/>
              </a:spcAft>
              <a:buSzPts val="1400"/>
              <a:buChar char="○"/>
            </a:pPr>
            <a:r>
              <a:rPr lang="fr"/>
              <a:t>Le cluster 2 a une utilisation plus intensive du four</a:t>
            </a:r>
            <a:endParaRPr/>
          </a:p>
          <a:p>
            <a:pPr indent="-317500" lvl="1" marL="914400" rtl="0" algn="l">
              <a:lnSpc>
                <a:spcPct val="115000"/>
              </a:lnSpc>
              <a:spcBef>
                <a:spcPts val="0"/>
              </a:spcBef>
              <a:spcAft>
                <a:spcPts val="0"/>
              </a:spcAft>
              <a:buSzPts val="1400"/>
              <a:buChar char="○"/>
            </a:pPr>
            <a:r>
              <a:rPr lang="fr"/>
              <a:t>Le cluster 5 consomme plus d’énergie que le 2</a:t>
            </a:r>
            <a:endParaRPr/>
          </a:p>
        </p:txBody>
      </p:sp>
      <p:sp>
        <p:nvSpPr>
          <p:cNvPr id="932" name="Google Shape;932;g2ec2d5219ed_0_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